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Poppins Bold" charset="1" panose="00000800000000000000"/>
      <p:regular r:id="rId27"/>
    </p:embeddedFont>
    <p:embeddedFont>
      <p:font typeface="Poppins" charset="1" panose="00000500000000000000"/>
      <p:regular r:id="rId28"/>
    </p:embeddedFont>
    <p:embeddedFont>
      <p:font typeface="Now" charset="1" panose="00000500000000000000"/>
      <p:regular r:id="rId29"/>
    </p:embeddedFont>
    <p:embeddedFont>
      <p:font typeface="Noto Sans Bold" charset="1" panose="020B0802040504020204"/>
      <p:regular r:id="rId30"/>
    </p:embeddedFont>
    <p:embeddedFont>
      <p:font typeface="Roboto" charset="1" panose="02000000000000000000"/>
      <p:regular r:id="rId31"/>
    </p:embeddedFont>
    <p:embeddedFont>
      <p:font typeface="Now Bold" charset="1" panose="00000800000000000000"/>
      <p:regular r:id="rId32"/>
    </p:embeddedFont>
    <p:embeddedFont>
      <p:font typeface="Poppins Semi-Bold Italics" charset="1" panose="00000700000000000000"/>
      <p:regular r:id="rId36"/>
    </p:embeddedFont>
    <p:embeddedFont>
      <p:font typeface="Poppins Semi-Bold" charset="1" panose="00000700000000000000"/>
      <p:regular r:id="rId37"/>
    </p:embeddedFont>
    <p:embeddedFont>
      <p:font typeface="Poppins Bold Italics" charset="1" panose="00000800000000000000"/>
      <p:regular r:id="rId38"/>
    </p:embeddedFont>
    <p:embeddedFont>
      <p:font typeface="Roboto Bold" charset="1" panose="02000000000000000000"/>
      <p:regular r:id="rId39"/>
    </p:embeddedFont>
    <p:embeddedFont>
      <p:font typeface="Courier New OS" charset="1" panose="02070309020205020404"/>
      <p:regular r:id="rId40"/>
    </p:embeddedFont>
    <p:embeddedFont>
      <p:font typeface="Noto Serif Display Bold" charset="1" panose="02020802080505020204"/>
      <p:regular r:id="rId41"/>
    </p:embeddedFont>
    <p:embeddedFont>
      <p:font typeface="League Spartan" charset="1" panose="00000800000000000000"/>
      <p:regular r:id="rId43"/>
    </p:embeddedFont>
    <p:embeddedFont>
      <p:font typeface="Cabin" charset="1" panose="00000500000000000000"/>
      <p:regular r:id="rId44"/>
    </p:embeddedFont>
    <p:embeddedFont>
      <p:font typeface="Playfair Display Bold"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Slides/notesSlide2.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Hạn chế trong việc tìm kiếm tài liệu hiệu quả</a:t>
            </a:r>
          </a:p>
          <a:p>
            <a:r>
              <a:rPr lang="en-US"/>
              <a:t>Một trong những trở ngại phổ biến nhất của người dùng hiện nay là việc tìm kiếm tài liệu không mang lại kết quả như mong muốn. Nhiều sinh viên và người đi làm chưa quen với cách sử dụng các công cụ tìm kiếm học thuật, hoặc chưa biết cách xác định từ khóa đúng và đủ. Việc nhập các từ khóa không phù hợp dẫn đến tình trạng tìm được quá ít – hoặc quá nhiều – nhưng lại không đúng nội dung họ đang cần. Đây là vấn đề đặc biệt nghiêm trọng khi người dùng đang cần tài liệu gấp cho một buổi thuyết trình, bài tập nhóm hoặc luận văn.</a:t>
            </a:r>
          </a:p>
          <a:p>
            <a:r>
              <a:rPr lang="en-US"/>
              <a:t/>
            </a:r>
          </a:p>
          <a:p>
            <a:r>
              <a:rPr lang="en-US"/>
              <a:t>2. Thiếu kinh nghiệm trong việc đánh giá chất lượng tài liệu</a:t>
            </a:r>
          </a:p>
          <a:p>
            <a:r>
              <a:rPr lang="en-US"/>
              <a:t>Không phải tài liệu nào trên mạng cũng đáng tin cậy. Tuy nhiên, nhiều người dùng – đặc biệt là sinh viên năm nhất hoặc những người không chuyên – lại chưa có kỹ năng để nhận diện đâu là tài liệu uy tín, đâu là nội dung trôi nổi, thiếu nguồn gốc rõ ràng. Họ dễ bị nhầm lẫn giữa tài liệu được biên soạn bởi giảng viên, chuyên gia với những bài viết không kiểm chứng, sao chép từ nhiều nơi. Nếu không có hệ thống đánh giá, phản hồi và phân loại từ cộng đồng, người dùng rất dễ lựa chọn sai tài liệu, ảnh hưởng đến kết quả học tập hoặc nghiên cứu.</a:t>
            </a:r>
          </a:p>
          <a:p>
            <a:r>
              <a:rPr lang="en-US"/>
              <a:t/>
            </a:r>
          </a:p>
          <a:p>
            <a:r>
              <a:rPr lang="en-US"/>
              <a:t>3. Gặp khó khăn khi đối mặt với kho tài liệu đa dạng và phức tạp</a:t>
            </a:r>
          </a:p>
          <a:p>
            <a:r>
              <a:rPr lang="en-US"/>
              <a:t>Sự phong phú của tài liệu là lợi thế, nhưng cũng đồng thời là thách thức. Khi không có hệ thống phân loại rõ ràng theo chuyên ngành, cấp độ kiến thức hoặc mục đích sử dụng, người dùng sẽ dễ rơi vào trạng thái “bội thực thông tin”. Họ mất nhiều thời gian để lướt qua hàng chục tài liệu mà không chắc đâu mới là cái phù hợp. Việc thiếu những công cụ hỗ trợ như gợi ý thông minh, lọc nâng cao, hay phân loại theo mức độ phổ biến khiến trải nghiệm tìm kiếm trở nên kém hiệu quả.</a:t>
            </a:r>
          </a:p>
          <a:p>
            <a:r>
              <a:rPr lang="en-US"/>
              <a:t/>
            </a:r>
          </a:p>
          <a:p>
            <a:r>
              <a:rPr lang="en-US"/>
              <a:t>4. Áp lực thời gian và giới hạn về mặt truy cập</a:t>
            </a:r>
          </a:p>
          <a:p>
            <a:r>
              <a:rPr lang="en-US"/>
              <a:t>Trong thực tế, không phải ai cũng có nhiều thời gian để ngồi nghiên cứu kỹ lưỡng từng tài liệu. Đối với sinh viên làm luận văn, giáo viên chuẩn bị bài giảng hay người học ngắn hạn, việc tìm kiếm một tài liệu phù hợp càng trở nên cấp bách. Tuy nhiên, chính sự thiếu thời gian đó khiến họ dễ bỏ qua bước đánh giá tài liệu kỹ lưỡng, dẫn đến chọn nhầm tài liệu kém chất lượng. Nếu website không có tính năng như: lọc theo độ phổ biến, đánh giá người dùng, hoặc tài liệu được kiểm duyệt bởi admin thì rất khó đảm bảo độ tin cậy cho cộng đồng người dùng.</a:t>
            </a:r>
          </a:p>
          <a:p>
            <a:r>
              <a:rPr lang="en-US"/>
              <a:t/>
            </a:r>
          </a:p>
          <a:p>
            <a:r>
              <a:rPr lang="en-US"/>
              <a:t>Kết luận:</a:t>
            </a:r>
          </a:p>
          <a:p>
            <a:r>
              <a:rPr lang="en-US"/>
              <a:t>Từ những vấn đề trên, ta có thể thấy rõ nhu cầu cấp thiết về một nền tảng chia sẻ tài liệu – nơi không chỉ đơn thuần cung cấp tài liệu, mà còn phải có các công cụ hỗ trợ tìm kiếm thông minh, phân loại khoa học, đánh giá cộng đồng, và gợi ý cá nhân hóa. Đó chính là mục tiêu mà FShare hướng đến: một nền tảng chia sẻ tài liệu đáng tin cậy, dễ sử dụng và hỗ trợ người dùng tìm được tài liệu chất lượng trong thời gian ngắn nhất.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embeddings/oleObject1.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17014" y="0"/>
            <a:ext cx="10222665" cy="5264218"/>
            <a:chOff x="0" y="0"/>
            <a:chExt cx="2692389" cy="1386461"/>
          </a:xfrm>
        </p:grpSpPr>
        <p:sp>
          <p:nvSpPr>
            <p:cNvPr name="Freeform 3" id="3"/>
            <p:cNvSpPr/>
            <p:nvPr/>
          </p:nvSpPr>
          <p:spPr>
            <a:xfrm flipH="false" flipV="false" rot="0">
              <a:off x="0" y="0"/>
              <a:ext cx="2692389" cy="1386461"/>
            </a:xfrm>
            <a:custGeom>
              <a:avLst/>
              <a:gdLst/>
              <a:ahLst/>
              <a:cxnLst/>
              <a:rect r="r" b="b" t="t" l="l"/>
              <a:pathLst>
                <a:path h="1386461" w="2692389">
                  <a:moveTo>
                    <a:pt x="0" y="0"/>
                  </a:moveTo>
                  <a:lnTo>
                    <a:pt x="2692389" y="0"/>
                  </a:lnTo>
                  <a:lnTo>
                    <a:pt x="2692389" y="1386461"/>
                  </a:lnTo>
                  <a:lnTo>
                    <a:pt x="0" y="1386461"/>
                  </a:lnTo>
                  <a:close/>
                </a:path>
              </a:pathLst>
            </a:custGeom>
            <a:solidFill>
              <a:srgbClr val="EBE2D6"/>
            </a:solidFill>
          </p:spPr>
        </p:sp>
        <p:sp>
          <p:nvSpPr>
            <p:cNvPr name="TextBox 4" id="4"/>
            <p:cNvSpPr txBox="true"/>
            <p:nvPr/>
          </p:nvSpPr>
          <p:spPr>
            <a:xfrm>
              <a:off x="0" y="-47625"/>
              <a:ext cx="2692389" cy="1434086"/>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0" y="25238"/>
            <a:ext cx="9384739" cy="5213742"/>
            <a:chOff x="0" y="0"/>
            <a:chExt cx="1463040" cy="812800"/>
          </a:xfrm>
        </p:grpSpPr>
        <p:sp>
          <p:nvSpPr>
            <p:cNvPr name="Freeform 6" id="6"/>
            <p:cNvSpPr/>
            <p:nvPr/>
          </p:nvSpPr>
          <p:spPr>
            <a:xfrm flipH="false" flipV="false" rot="0">
              <a:off x="0" y="0"/>
              <a:ext cx="1463041" cy="812800"/>
            </a:xfrm>
            <a:custGeom>
              <a:avLst/>
              <a:gdLst/>
              <a:ahLst/>
              <a:cxnLst/>
              <a:rect r="r" b="b" t="t" l="l"/>
              <a:pathLst>
                <a:path h="812800" w="1463041">
                  <a:moveTo>
                    <a:pt x="0" y="0"/>
                  </a:moveTo>
                  <a:lnTo>
                    <a:pt x="1463041" y="0"/>
                  </a:lnTo>
                  <a:lnTo>
                    <a:pt x="1463041" y="812800"/>
                  </a:lnTo>
                  <a:lnTo>
                    <a:pt x="0" y="812800"/>
                  </a:lnTo>
                  <a:close/>
                </a:path>
              </a:pathLst>
            </a:custGeom>
            <a:blipFill>
              <a:blip r:embed="rId2"/>
              <a:stretch>
                <a:fillRect l="0" t="-6925" r="0" b="-6925"/>
              </a:stretch>
            </a:blipFill>
          </p:spPr>
        </p:sp>
      </p:grpSp>
      <p:grpSp>
        <p:nvGrpSpPr>
          <p:cNvPr name="Group 7" id="7"/>
          <p:cNvGrpSpPr/>
          <p:nvPr/>
        </p:nvGrpSpPr>
        <p:grpSpPr>
          <a:xfrm rot="0">
            <a:off x="17939678" y="-102870"/>
            <a:ext cx="505343" cy="10518670"/>
            <a:chOff x="0" y="0"/>
            <a:chExt cx="125060" cy="2603105"/>
          </a:xfrm>
        </p:grpSpPr>
        <p:sp>
          <p:nvSpPr>
            <p:cNvPr name="Freeform 8" id="8"/>
            <p:cNvSpPr/>
            <p:nvPr/>
          </p:nvSpPr>
          <p:spPr>
            <a:xfrm flipH="false" flipV="false" rot="0">
              <a:off x="0" y="0"/>
              <a:ext cx="125060" cy="2603105"/>
            </a:xfrm>
            <a:custGeom>
              <a:avLst/>
              <a:gdLst/>
              <a:ahLst/>
              <a:cxnLst/>
              <a:rect r="r" b="b" t="t" l="l"/>
              <a:pathLst>
                <a:path h="2603105" w="125060">
                  <a:moveTo>
                    <a:pt x="62530" y="0"/>
                  </a:moveTo>
                  <a:lnTo>
                    <a:pt x="62530" y="0"/>
                  </a:lnTo>
                  <a:cubicBezTo>
                    <a:pt x="97064" y="0"/>
                    <a:pt x="125060" y="27996"/>
                    <a:pt x="125060" y="62530"/>
                  </a:cubicBezTo>
                  <a:lnTo>
                    <a:pt x="125060" y="2540575"/>
                  </a:lnTo>
                  <a:cubicBezTo>
                    <a:pt x="125060" y="2557159"/>
                    <a:pt x="118472" y="2573063"/>
                    <a:pt x="106745" y="2584790"/>
                  </a:cubicBezTo>
                  <a:cubicBezTo>
                    <a:pt x="95018" y="2596517"/>
                    <a:pt x="79114" y="2603105"/>
                    <a:pt x="62530" y="2603105"/>
                  </a:cubicBezTo>
                  <a:lnTo>
                    <a:pt x="62530" y="2603105"/>
                  </a:lnTo>
                  <a:cubicBezTo>
                    <a:pt x="45946" y="2603105"/>
                    <a:pt x="30041" y="2596517"/>
                    <a:pt x="18315" y="2584790"/>
                  </a:cubicBezTo>
                  <a:cubicBezTo>
                    <a:pt x="6588" y="2573063"/>
                    <a:pt x="0" y="2557159"/>
                    <a:pt x="0" y="2540575"/>
                  </a:cubicBezTo>
                  <a:lnTo>
                    <a:pt x="0" y="62530"/>
                  </a:lnTo>
                  <a:cubicBezTo>
                    <a:pt x="0" y="45946"/>
                    <a:pt x="6588" y="30041"/>
                    <a:pt x="18315" y="18315"/>
                  </a:cubicBezTo>
                  <a:cubicBezTo>
                    <a:pt x="30041" y="6588"/>
                    <a:pt x="45946" y="0"/>
                    <a:pt x="62530" y="0"/>
                  </a:cubicBezTo>
                  <a:close/>
                </a:path>
              </a:pathLst>
            </a:custGeom>
            <a:solidFill>
              <a:srgbClr val="E7E9EC"/>
            </a:solidFill>
          </p:spPr>
        </p:sp>
        <p:sp>
          <p:nvSpPr>
            <p:cNvPr name="TextBox 9" id="9"/>
            <p:cNvSpPr txBox="true"/>
            <p:nvPr/>
          </p:nvSpPr>
          <p:spPr>
            <a:xfrm>
              <a:off x="0" y="-38100"/>
              <a:ext cx="125060" cy="2641205"/>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83361" y="6290744"/>
            <a:ext cx="17163650" cy="1662630"/>
          </a:xfrm>
          <a:prstGeom prst="rect">
            <a:avLst/>
          </a:prstGeom>
        </p:spPr>
        <p:txBody>
          <a:bodyPr anchor="t" rtlCol="false" tIns="0" lIns="0" bIns="0" rIns="0">
            <a:spAutoFit/>
          </a:bodyPr>
          <a:lstStyle/>
          <a:p>
            <a:pPr algn="l">
              <a:lnSpc>
                <a:spcPts val="6542"/>
              </a:lnSpc>
            </a:pPr>
            <a:r>
              <a:rPr lang="en-US" sz="4361" b="true">
                <a:solidFill>
                  <a:srgbClr val="353535"/>
                </a:solidFill>
                <a:latin typeface="Poppins Bold"/>
                <a:ea typeface="Poppins Bold"/>
                <a:cs typeface="Poppins Bold"/>
                <a:sym typeface="Poppins Bold"/>
              </a:rPr>
              <a:t>TÌM HIỂU REACT.JS XÂY DỰNG HỆ THỐNG BÁN NÔNG SẢN</a:t>
            </a:r>
          </a:p>
          <a:p>
            <a:pPr algn="l">
              <a:lnSpc>
                <a:spcPts val="6542"/>
              </a:lnSpc>
            </a:pPr>
          </a:p>
        </p:txBody>
      </p:sp>
      <p:sp>
        <p:nvSpPr>
          <p:cNvPr name="TextBox 11" id="11"/>
          <p:cNvSpPr txBox="true"/>
          <p:nvPr/>
        </p:nvSpPr>
        <p:spPr>
          <a:xfrm rot="0">
            <a:off x="1028700" y="5689275"/>
            <a:ext cx="8585085" cy="322265"/>
          </a:xfrm>
          <a:prstGeom prst="rect">
            <a:avLst/>
          </a:prstGeom>
        </p:spPr>
        <p:txBody>
          <a:bodyPr anchor="t" rtlCol="false" tIns="0" lIns="0" bIns="0" rIns="0">
            <a:spAutoFit/>
          </a:bodyPr>
          <a:lstStyle/>
          <a:p>
            <a:pPr algn="l">
              <a:lnSpc>
                <a:spcPts val="2169"/>
              </a:lnSpc>
            </a:pPr>
            <a:r>
              <a:rPr lang="en-US" sz="2438">
                <a:solidFill>
                  <a:srgbClr val="353535"/>
                </a:solidFill>
                <a:latin typeface="Poppins"/>
                <a:ea typeface="Poppins"/>
                <a:cs typeface="Poppins"/>
                <a:sym typeface="Poppins"/>
              </a:rPr>
              <a:t>BÁO CÁO ĐỒ ÁN CƠ SỞ NGÀNH </a:t>
            </a:r>
          </a:p>
        </p:txBody>
      </p:sp>
      <p:sp>
        <p:nvSpPr>
          <p:cNvPr name="TextBox 12" id="12"/>
          <p:cNvSpPr txBox="true"/>
          <p:nvPr/>
        </p:nvSpPr>
        <p:spPr>
          <a:xfrm rot="0">
            <a:off x="10226734" y="1292676"/>
            <a:ext cx="6556529" cy="910808"/>
          </a:xfrm>
          <a:prstGeom prst="rect">
            <a:avLst/>
          </a:prstGeom>
        </p:spPr>
        <p:txBody>
          <a:bodyPr anchor="t" rtlCol="false" tIns="0" lIns="0" bIns="0" rIns="0">
            <a:spAutoFit/>
          </a:bodyPr>
          <a:lstStyle/>
          <a:p>
            <a:pPr algn="ctr">
              <a:lnSpc>
                <a:spcPts val="7022"/>
              </a:lnSpc>
            </a:pPr>
            <a:r>
              <a:rPr lang="en-US" b="true" sz="5016">
                <a:solidFill>
                  <a:srgbClr val="353535"/>
                </a:solidFill>
                <a:latin typeface="Poppins Bold"/>
                <a:ea typeface="Poppins Bold"/>
                <a:cs typeface="Poppins Bold"/>
                <a:sym typeface="Poppins Bold"/>
              </a:rPr>
              <a:t>ĐẠI HỌC TRÀ VINH</a:t>
            </a:r>
          </a:p>
        </p:txBody>
      </p:sp>
      <p:sp>
        <p:nvSpPr>
          <p:cNvPr name="TextBox 13" id="13"/>
          <p:cNvSpPr txBox="true"/>
          <p:nvPr/>
        </p:nvSpPr>
        <p:spPr>
          <a:xfrm rot="0">
            <a:off x="11096743" y="2584484"/>
            <a:ext cx="4816511" cy="381232"/>
          </a:xfrm>
          <a:prstGeom prst="rect">
            <a:avLst/>
          </a:prstGeom>
        </p:spPr>
        <p:txBody>
          <a:bodyPr anchor="t" rtlCol="false" tIns="0" lIns="0" bIns="0" rIns="0">
            <a:spAutoFit/>
          </a:bodyPr>
          <a:lstStyle/>
          <a:p>
            <a:pPr algn="ctr">
              <a:lnSpc>
                <a:spcPts val="3137"/>
              </a:lnSpc>
              <a:spcBef>
                <a:spcPct val="0"/>
              </a:spcBef>
            </a:pPr>
            <a:r>
              <a:rPr lang="en-US" sz="2240">
                <a:solidFill>
                  <a:srgbClr val="000000"/>
                </a:solidFill>
                <a:latin typeface="Now"/>
                <a:ea typeface="Now"/>
                <a:cs typeface="Now"/>
                <a:sym typeface="Now"/>
              </a:rPr>
              <a:t>TRƯỜNG KỸ THUẬT- CÔNG NGHỆ</a:t>
            </a:r>
          </a:p>
        </p:txBody>
      </p:sp>
      <p:sp>
        <p:nvSpPr>
          <p:cNvPr name="TextBox 14" id="14"/>
          <p:cNvSpPr txBox="true"/>
          <p:nvPr/>
        </p:nvSpPr>
        <p:spPr>
          <a:xfrm rot="0">
            <a:off x="12518575" y="8356402"/>
            <a:ext cx="4008460" cy="414252"/>
          </a:xfrm>
          <a:prstGeom prst="rect">
            <a:avLst/>
          </a:prstGeom>
        </p:spPr>
        <p:txBody>
          <a:bodyPr anchor="t" rtlCol="false" tIns="0" lIns="0" bIns="0" rIns="0">
            <a:spAutoFit/>
          </a:bodyPr>
          <a:lstStyle/>
          <a:p>
            <a:pPr algn="l">
              <a:lnSpc>
                <a:spcPts val="3417"/>
              </a:lnSpc>
              <a:spcBef>
                <a:spcPct val="0"/>
              </a:spcBef>
            </a:pPr>
            <a:r>
              <a:rPr lang="en-US" sz="2440">
                <a:solidFill>
                  <a:srgbClr val="000000"/>
                </a:solidFill>
                <a:latin typeface="Now"/>
                <a:ea typeface="Now"/>
                <a:cs typeface="Now"/>
                <a:sym typeface="Now"/>
              </a:rPr>
              <a:t>Mã lớp: DA23TTA</a:t>
            </a:r>
          </a:p>
        </p:txBody>
      </p:sp>
      <p:sp>
        <p:nvSpPr>
          <p:cNvPr name="TextBox 15" id="15"/>
          <p:cNvSpPr txBox="true"/>
          <p:nvPr/>
        </p:nvSpPr>
        <p:spPr>
          <a:xfrm rot="0">
            <a:off x="1528074" y="8877068"/>
            <a:ext cx="2732038" cy="381232"/>
          </a:xfrm>
          <a:prstGeom prst="rect">
            <a:avLst/>
          </a:prstGeom>
        </p:spPr>
        <p:txBody>
          <a:bodyPr anchor="t" rtlCol="false" tIns="0" lIns="0" bIns="0" rIns="0">
            <a:spAutoFit/>
          </a:bodyPr>
          <a:lstStyle/>
          <a:p>
            <a:pPr algn="ctr">
              <a:lnSpc>
                <a:spcPts val="3137"/>
              </a:lnSpc>
              <a:spcBef>
                <a:spcPct val="0"/>
              </a:spcBef>
            </a:pPr>
            <a:r>
              <a:rPr lang="en-US" sz="2240">
                <a:solidFill>
                  <a:srgbClr val="000000"/>
                </a:solidFill>
                <a:latin typeface="Now"/>
                <a:ea typeface="Now"/>
                <a:cs typeface="Now"/>
                <a:sym typeface="Now"/>
              </a:rPr>
              <a:t>ThS. Trịnh Quốc Việt</a:t>
            </a:r>
          </a:p>
        </p:txBody>
      </p:sp>
      <p:sp>
        <p:nvSpPr>
          <p:cNvPr name="TextBox 16" id="16"/>
          <p:cNvSpPr txBox="true"/>
          <p:nvPr/>
        </p:nvSpPr>
        <p:spPr>
          <a:xfrm rot="0">
            <a:off x="12518575" y="8877068"/>
            <a:ext cx="4428232" cy="381232"/>
          </a:xfrm>
          <a:prstGeom prst="rect">
            <a:avLst/>
          </a:prstGeom>
        </p:spPr>
        <p:txBody>
          <a:bodyPr anchor="t" rtlCol="false" tIns="0" lIns="0" bIns="0" rIns="0">
            <a:spAutoFit/>
          </a:bodyPr>
          <a:lstStyle/>
          <a:p>
            <a:pPr algn="ctr">
              <a:lnSpc>
                <a:spcPts val="3137"/>
              </a:lnSpc>
              <a:spcBef>
                <a:spcPct val="0"/>
              </a:spcBef>
            </a:pPr>
            <a:r>
              <a:rPr lang="en-US" sz="2240">
                <a:solidFill>
                  <a:srgbClr val="000000"/>
                </a:solidFill>
                <a:latin typeface="Now"/>
                <a:ea typeface="Now"/>
                <a:cs typeface="Now"/>
                <a:sym typeface="Now"/>
              </a:rPr>
              <a:t>Sinh viên thực hiện: Cao Á Châu</a:t>
            </a:r>
          </a:p>
        </p:txBody>
      </p:sp>
      <p:sp>
        <p:nvSpPr>
          <p:cNvPr name="TextBox 17" id="17"/>
          <p:cNvSpPr txBox="true"/>
          <p:nvPr/>
        </p:nvSpPr>
        <p:spPr>
          <a:xfrm rot="0">
            <a:off x="1028700" y="9210675"/>
            <a:ext cx="109321" cy="381178"/>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a:t>
            </a:r>
          </a:p>
        </p:txBody>
      </p:sp>
      <p:sp>
        <p:nvSpPr>
          <p:cNvPr name="TextBox 18" id="18"/>
          <p:cNvSpPr txBox="true"/>
          <p:nvPr/>
        </p:nvSpPr>
        <p:spPr>
          <a:xfrm rot="0">
            <a:off x="11225925" y="3346588"/>
            <a:ext cx="4558146" cy="381232"/>
          </a:xfrm>
          <a:prstGeom prst="rect">
            <a:avLst/>
          </a:prstGeom>
        </p:spPr>
        <p:txBody>
          <a:bodyPr anchor="t" rtlCol="false" tIns="0" lIns="0" bIns="0" rIns="0">
            <a:spAutoFit/>
          </a:bodyPr>
          <a:lstStyle/>
          <a:p>
            <a:pPr algn="ctr">
              <a:lnSpc>
                <a:spcPts val="3137"/>
              </a:lnSpc>
              <a:spcBef>
                <a:spcPct val="0"/>
              </a:spcBef>
            </a:pPr>
            <a:r>
              <a:rPr lang="en-US" sz="2240">
                <a:solidFill>
                  <a:srgbClr val="000000"/>
                </a:solidFill>
                <a:latin typeface="Now"/>
                <a:ea typeface="Now"/>
                <a:cs typeface="Now"/>
                <a:sym typeface="Now"/>
              </a:rPr>
              <a:t>KHOA CÔNG NGHỆ THÔNG TIN</a:t>
            </a:r>
          </a:p>
        </p:txBody>
      </p:sp>
      <p:sp>
        <p:nvSpPr>
          <p:cNvPr name="TextBox 19" id="19"/>
          <p:cNvSpPr txBox="true"/>
          <p:nvPr/>
        </p:nvSpPr>
        <p:spPr>
          <a:xfrm rot="0">
            <a:off x="1528074" y="8356402"/>
            <a:ext cx="3448956" cy="381232"/>
          </a:xfrm>
          <a:prstGeom prst="rect">
            <a:avLst/>
          </a:prstGeom>
        </p:spPr>
        <p:txBody>
          <a:bodyPr anchor="t" rtlCol="false" tIns="0" lIns="0" bIns="0" rIns="0">
            <a:spAutoFit/>
          </a:bodyPr>
          <a:lstStyle/>
          <a:p>
            <a:pPr algn="l">
              <a:lnSpc>
                <a:spcPts val="3137"/>
              </a:lnSpc>
              <a:spcBef>
                <a:spcPct val="0"/>
              </a:spcBef>
            </a:pPr>
            <a:r>
              <a:rPr lang="en-US" sz="2240">
                <a:solidFill>
                  <a:srgbClr val="000000"/>
                </a:solidFill>
                <a:latin typeface="Now"/>
                <a:ea typeface="Now"/>
                <a:cs typeface="Now"/>
                <a:sym typeface="Now"/>
              </a:rPr>
              <a:t>Giáo viên hướng dẫn: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22131"/>
            <a:chOff x="0" y="0"/>
            <a:chExt cx="4816593" cy="2692249"/>
          </a:xfrm>
        </p:grpSpPr>
        <p:sp>
          <p:nvSpPr>
            <p:cNvPr name="Freeform 3" id="3"/>
            <p:cNvSpPr/>
            <p:nvPr/>
          </p:nvSpPr>
          <p:spPr>
            <a:xfrm flipH="false" flipV="false" rot="0">
              <a:off x="0" y="0"/>
              <a:ext cx="4816592" cy="2692249"/>
            </a:xfrm>
            <a:custGeom>
              <a:avLst/>
              <a:gdLst/>
              <a:ahLst/>
              <a:cxnLst/>
              <a:rect r="r" b="b" t="t" l="l"/>
              <a:pathLst>
                <a:path h="2692249" w="4816592">
                  <a:moveTo>
                    <a:pt x="0" y="0"/>
                  </a:moveTo>
                  <a:lnTo>
                    <a:pt x="4816592" y="0"/>
                  </a:lnTo>
                  <a:lnTo>
                    <a:pt x="4816592" y="2692249"/>
                  </a:lnTo>
                  <a:lnTo>
                    <a:pt x="0" y="2692249"/>
                  </a:lnTo>
                  <a:close/>
                </a:path>
              </a:pathLst>
            </a:custGeom>
            <a:solidFill>
              <a:srgbClr val="F8F5F1"/>
            </a:solidFill>
          </p:spPr>
        </p:sp>
        <p:sp>
          <p:nvSpPr>
            <p:cNvPr name="TextBox 4" id="4"/>
            <p:cNvSpPr txBox="true"/>
            <p:nvPr/>
          </p:nvSpPr>
          <p:spPr>
            <a:xfrm>
              <a:off x="0" y="-47625"/>
              <a:ext cx="4816593" cy="2739874"/>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6459350" y="-183070"/>
            <a:ext cx="799950" cy="1800189"/>
            <a:chOff x="0" y="0"/>
            <a:chExt cx="1066600" cy="2400253"/>
          </a:xfrm>
        </p:grpSpPr>
        <p:grpSp>
          <p:nvGrpSpPr>
            <p:cNvPr name="Group 6" id="6"/>
            <p:cNvGrpSpPr/>
            <p:nvPr/>
          </p:nvGrpSpPr>
          <p:grpSpPr>
            <a:xfrm rot="0">
              <a:off x="0" y="0"/>
              <a:ext cx="1066600" cy="2400253"/>
              <a:chOff x="0" y="0"/>
              <a:chExt cx="210686" cy="474124"/>
            </a:xfrm>
          </p:grpSpPr>
          <p:sp>
            <p:nvSpPr>
              <p:cNvPr name="Freeform 7" id="7"/>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8" id="8"/>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9" id="9"/>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sp>
        <p:nvSpPr>
          <p:cNvPr name="TextBox 10" id="10"/>
          <p:cNvSpPr txBox="true"/>
          <p:nvPr/>
        </p:nvSpPr>
        <p:spPr>
          <a:xfrm rot="0">
            <a:off x="660843" y="2138427"/>
            <a:ext cx="16598457" cy="7801207"/>
          </a:xfrm>
          <a:prstGeom prst="rect">
            <a:avLst/>
          </a:prstGeom>
        </p:spPr>
        <p:txBody>
          <a:bodyPr anchor="t" rtlCol="false" tIns="0" lIns="0" bIns="0" rIns="0">
            <a:spAutoFit/>
          </a:bodyPr>
          <a:lstStyle/>
          <a:p>
            <a:pPr algn="l" marL="483804" indent="-241902" lvl="1">
              <a:lnSpc>
                <a:spcPts val="3137"/>
              </a:lnSpc>
              <a:buAutoNum type="arabicPeriod" startAt="1"/>
            </a:pPr>
            <a:r>
              <a:rPr lang="en-US" b="true" sz="2240">
                <a:solidFill>
                  <a:srgbClr val="000000"/>
                </a:solidFill>
                <a:latin typeface="Now Bold"/>
                <a:ea typeface="Now Bold"/>
                <a:cs typeface="Now Bold"/>
                <a:sym typeface="Now Bold"/>
              </a:rPr>
              <a:t> Khái niệm</a:t>
            </a:r>
          </a:p>
          <a:p>
            <a:pPr algn="l">
              <a:lnSpc>
                <a:spcPts val="3137"/>
              </a:lnSpc>
            </a:pPr>
            <a:r>
              <a:rPr lang="en-US" sz="2240">
                <a:solidFill>
                  <a:srgbClr val="000000"/>
                </a:solidFill>
                <a:latin typeface="Now"/>
                <a:ea typeface="Now"/>
                <a:cs typeface="Now"/>
                <a:sym typeface="Now"/>
              </a:rPr>
              <a:t>      R</a:t>
            </a:r>
            <a:r>
              <a:rPr lang="en-US" sz="2240">
                <a:solidFill>
                  <a:srgbClr val="000000"/>
                </a:solidFill>
                <a:latin typeface="Now"/>
                <a:ea typeface="Now"/>
                <a:cs typeface="Now"/>
                <a:sym typeface="Now"/>
              </a:rPr>
              <a:t>eact còn đượ</a:t>
            </a:r>
            <a:r>
              <a:rPr lang="en-US" sz="2240">
                <a:solidFill>
                  <a:srgbClr val="000000"/>
                </a:solidFill>
                <a:latin typeface="Now"/>
                <a:ea typeface="Now"/>
                <a:cs typeface="Now"/>
                <a:sym typeface="Now"/>
              </a:rPr>
              <a:t>c gọi là ReactJS hoặc React.js, là 1 thư viện JavaScript mã nguồn mở được phát triển bởi đội ngũ kỹ sư đến từ Facebook; nó được giới thiệu vào năm 2011, tuy nhiên đến năm 2013</a:t>
            </a:r>
            <a:r>
              <a:rPr lang="en-US" sz="2240">
                <a:solidFill>
                  <a:srgbClr val="000000"/>
                </a:solidFill>
                <a:latin typeface="Now"/>
                <a:ea typeface="Now"/>
                <a:cs typeface="Now"/>
                <a:sym typeface="Now"/>
              </a:rPr>
              <a:t> mớ</a:t>
            </a:r>
            <a:r>
              <a:rPr lang="en-US" sz="2240">
                <a:solidFill>
                  <a:srgbClr val="000000"/>
                </a:solidFill>
                <a:latin typeface="Now"/>
                <a:ea typeface="Now"/>
                <a:cs typeface="Now"/>
                <a:sym typeface="Now"/>
              </a:rPr>
              <a:t>i được giới thiệu cho cộng đồng</a:t>
            </a:r>
            <a:r>
              <a:rPr lang="en-US" sz="2240">
                <a:solidFill>
                  <a:srgbClr val="000000"/>
                </a:solidFill>
                <a:latin typeface="Now"/>
                <a:ea typeface="Now"/>
                <a:cs typeface="Now"/>
                <a:sym typeface="Now"/>
              </a:rPr>
              <a:t> lậ</a:t>
            </a:r>
            <a:r>
              <a:rPr lang="en-US" sz="2240">
                <a:solidFill>
                  <a:srgbClr val="000000"/>
                </a:solidFill>
                <a:latin typeface="Now"/>
                <a:ea typeface="Now"/>
                <a:cs typeface="Now"/>
                <a:sym typeface="Now"/>
              </a:rPr>
              <a:t>p trình viên.</a:t>
            </a:r>
          </a:p>
          <a:p>
            <a:pPr algn="l">
              <a:lnSpc>
                <a:spcPts val="3137"/>
              </a:lnSpc>
            </a:pPr>
            <a:r>
              <a:rPr lang="en-US" sz="2240" b="true">
                <a:solidFill>
                  <a:srgbClr val="000000"/>
                </a:solidFill>
                <a:latin typeface="Now Bold"/>
                <a:ea typeface="Now Bold"/>
                <a:cs typeface="Now Bold"/>
                <a:sym typeface="Now Bold"/>
              </a:rPr>
              <a:t>   2. Đặc điểm nổi bật</a:t>
            </a:r>
          </a:p>
          <a:p>
            <a:pPr algn="l" marL="483804" indent="-241902" lvl="1">
              <a:lnSpc>
                <a:spcPts val="3137"/>
              </a:lnSpc>
              <a:buFont typeface="Arial"/>
              <a:buChar char="•"/>
            </a:pPr>
            <a:r>
              <a:rPr lang="en-US" sz="2240">
                <a:solidFill>
                  <a:srgbClr val="000000"/>
                </a:solidFill>
                <a:latin typeface="Now"/>
                <a:ea typeface="Now"/>
                <a:cs typeface="Now"/>
                <a:sym typeface="Now"/>
              </a:rPr>
              <a:t>Xây dựng giao diện UI/UX hiện đại, thân thiện:</a:t>
            </a:r>
          </a:p>
          <a:p>
            <a:pPr algn="l">
              <a:lnSpc>
                <a:spcPts val="3137"/>
              </a:lnSpc>
            </a:pPr>
            <a:r>
              <a:rPr lang="en-US" sz="2240" b="true">
                <a:solidFill>
                  <a:srgbClr val="000000"/>
                </a:solidFill>
                <a:latin typeface="Now Bold"/>
                <a:ea typeface="Now Bold"/>
                <a:cs typeface="Now Bold"/>
                <a:sym typeface="Now Bold"/>
              </a:rPr>
              <a:t>      </a:t>
            </a:r>
            <a:r>
              <a:rPr lang="en-US" sz="2240">
                <a:solidFill>
                  <a:srgbClr val="000000"/>
                </a:solidFill>
                <a:latin typeface="Now"/>
                <a:ea typeface="Now"/>
                <a:cs typeface="Now"/>
                <a:sym typeface="Now"/>
              </a:rPr>
              <a:t>React cho phép tạo giao diện động, trực quan thông qua các component tá</a:t>
            </a:r>
            <a:r>
              <a:rPr lang="en-US" sz="2240">
                <a:solidFill>
                  <a:srgbClr val="000000"/>
                </a:solidFill>
                <a:latin typeface="Now"/>
                <a:ea typeface="Now"/>
                <a:cs typeface="Now"/>
                <a:sym typeface="Now"/>
              </a:rPr>
              <a:t>i sử dụng, giúp trải nghiệm người dùng mượt mà và nhất quán.</a:t>
            </a:r>
          </a:p>
          <a:p>
            <a:pPr algn="l" marL="483804" indent="-241902" lvl="1">
              <a:lnSpc>
                <a:spcPts val="3137"/>
              </a:lnSpc>
              <a:buFont typeface="Arial"/>
              <a:buChar char="•"/>
            </a:pPr>
            <a:r>
              <a:rPr lang="en-US" sz="2240">
                <a:solidFill>
                  <a:srgbClr val="000000"/>
                </a:solidFill>
                <a:latin typeface="Now"/>
                <a:ea typeface="Now"/>
                <a:cs typeface="Now"/>
                <a:sym typeface="Now"/>
              </a:rPr>
              <a:t>Quản lý trạng thái phía Client hiệu quả:</a:t>
            </a:r>
          </a:p>
          <a:p>
            <a:pPr algn="l">
              <a:lnSpc>
                <a:spcPts val="3137"/>
              </a:lnSpc>
            </a:pPr>
            <a:r>
              <a:rPr lang="en-US" sz="2240">
                <a:solidFill>
                  <a:srgbClr val="000000"/>
                </a:solidFill>
                <a:latin typeface="Now"/>
                <a:ea typeface="Now"/>
                <a:cs typeface="Now"/>
                <a:sym typeface="Now"/>
              </a:rPr>
              <a:t>      React quản lý các state như đăng nhập, giỏ hàng, danh sách sản phẩm, trạng thái tải và lỗi, đồng thời tự động cập nhật giao diện thông qua Virtual DOM.</a:t>
            </a:r>
          </a:p>
          <a:p>
            <a:pPr algn="l" marL="483804" indent="-241902" lvl="1">
              <a:lnSpc>
                <a:spcPts val="3137"/>
              </a:lnSpc>
              <a:buFont typeface="Arial"/>
              <a:buChar char="•"/>
            </a:pPr>
            <a:r>
              <a:rPr lang="en-US" sz="2240">
                <a:solidFill>
                  <a:srgbClr val="000000"/>
                </a:solidFill>
                <a:latin typeface="Now"/>
                <a:ea typeface="Now"/>
                <a:cs typeface="Now"/>
                <a:sym typeface="Now"/>
              </a:rPr>
              <a:t>Xử lý nhanh các tương tác người dùng:</a:t>
            </a:r>
          </a:p>
          <a:p>
            <a:pPr algn="l">
              <a:lnSpc>
                <a:spcPts val="3137"/>
              </a:lnSpc>
            </a:pP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React phản hồi hiệu quả các thao tác như click, nhập liệu, tìm kiếm và lọc sản phẩm, đảm bảo tốc độ và độ chính xác.</a:t>
            </a:r>
          </a:p>
          <a:p>
            <a:pPr algn="l" marL="483804" indent="-241902" lvl="1">
              <a:lnSpc>
                <a:spcPts val="3137"/>
              </a:lnSpc>
              <a:buFont typeface="Arial"/>
              <a:buChar char="•"/>
            </a:pPr>
            <a:r>
              <a:rPr lang="en-US" sz="2240">
                <a:solidFill>
                  <a:srgbClr val="000000"/>
                </a:solidFill>
                <a:latin typeface="Now"/>
                <a:ea typeface="Now"/>
                <a:cs typeface="Now"/>
                <a:sym typeface="Now"/>
              </a:rPr>
              <a:t>Tạo trải nghiệm ứng dụng một trang (SPA):</a:t>
            </a:r>
          </a:p>
          <a:p>
            <a:pPr algn="l">
              <a:lnSpc>
                <a:spcPts val="3137"/>
              </a:lnSpc>
            </a:pPr>
            <a:r>
              <a:rPr lang="en-US" sz="2240">
                <a:solidFill>
                  <a:srgbClr val="000000"/>
                </a:solidFill>
                <a:latin typeface="Now"/>
                <a:ea typeface="Now"/>
                <a:cs typeface="Now"/>
                <a:sym typeface="Now"/>
              </a:rPr>
              <a:t>     React giúp</a:t>
            </a:r>
            <a:r>
              <a:rPr lang="en-US" sz="2240">
                <a:solidFill>
                  <a:srgbClr val="000000"/>
                </a:solidFill>
                <a:latin typeface="Now"/>
                <a:ea typeface="Now"/>
                <a:cs typeface="Now"/>
                <a:sym typeface="Now"/>
              </a:rPr>
              <a:t> điều hướng giữa các trang mà không cần tải lại, nâng cao hiệu suất và mang lại trải nghiệm liền mạch cho người dùng.</a:t>
            </a:r>
          </a:p>
          <a:p>
            <a:pPr algn="l">
              <a:lnSpc>
                <a:spcPts val="3137"/>
              </a:lnSpc>
            </a:pPr>
          </a:p>
          <a:p>
            <a:pPr algn="l">
              <a:lnSpc>
                <a:spcPts val="3137"/>
              </a:lnSpc>
            </a:pPr>
            <a:r>
              <a:rPr lang="en-US" sz="2240" b="true">
                <a:solidFill>
                  <a:srgbClr val="000000"/>
                </a:solidFill>
                <a:latin typeface="Now Bold"/>
                <a:ea typeface="Now Bold"/>
                <a:cs typeface="Now Bold"/>
                <a:sym typeface="Now Bold"/>
              </a:rPr>
              <a:t>  </a:t>
            </a:r>
          </a:p>
          <a:p>
            <a:pPr algn="l">
              <a:lnSpc>
                <a:spcPts val="3137"/>
              </a:lnSpc>
              <a:spcBef>
                <a:spcPct val="0"/>
              </a:spcBef>
            </a:pPr>
          </a:p>
        </p:txBody>
      </p:sp>
      <p:sp>
        <p:nvSpPr>
          <p:cNvPr name="TextBox 11" id="11"/>
          <p:cNvSpPr txBox="true"/>
          <p:nvPr/>
        </p:nvSpPr>
        <p:spPr>
          <a:xfrm rot="0">
            <a:off x="785364" y="1356654"/>
            <a:ext cx="1559719" cy="473307"/>
          </a:xfrm>
          <a:prstGeom prst="rect">
            <a:avLst/>
          </a:prstGeom>
        </p:spPr>
        <p:txBody>
          <a:bodyPr anchor="t" rtlCol="false" tIns="0" lIns="0" bIns="0" rIns="0">
            <a:spAutoFit/>
          </a:bodyPr>
          <a:lstStyle/>
          <a:p>
            <a:pPr algn="ctr">
              <a:lnSpc>
                <a:spcPts val="3837"/>
              </a:lnSpc>
              <a:spcBef>
                <a:spcPct val="0"/>
              </a:spcBef>
            </a:pPr>
            <a:r>
              <a:rPr lang="en-US" b="true" sz="2740">
                <a:solidFill>
                  <a:srgbClr val="000000"/>
                </a:solidFill>
                <a:latin typeface="Now Bold"/>
                <a:ea typeface="Now Bold"/>
                <a:cs typeface="Now Bold"/>
                <a:sym typeface="Now Bold"/>
              </a:rPr>
              <a:t>React.JS</a:t>
            </a:r>
          </a:p>
        </p:txBody>
      </p:sp>
      <p:sp>
        <p:nvSpPr>
          <p:cNvPr name="TextBox 12" id="12"/>
          <p:cNvSpPr txBox="true"/>
          <p:nvPr/>
        </p:nvSpPr>
        <p:spPr>
          <a:xfrm rot="0">
            <a:off x="929695" y="9210675"/>
            <a:ext cx="307330"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10</a:t>
            </a:r>
          </a:p>
        </p:txBody>
      </p:sp>
      <p:sp>
        <p:nvSpPr>
          <p:cNvPr name="TextBox 13" id="13"/>
          <p:cNvSpPr txBox="true"/>
          <p:nvPr/>
        </p:nvSpPr>
        <p:spPr>
          <a:xfrm rot="0">
            <a:off x="660843" y="164927"/>
            <a:ext cx="9191000"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 IV. CƠ SỞ LÝ THUYẾT</a:t>
            </a:r>
          </a:p>
        </p:txBody>
      </p:sp>
    </p:spTree>
  </p:cSld>
  <p:clrMapOvr>
    <a:masterClrMapping/>
  </p:clrMapOvr>
  <p:transition spd="slow">
    <p:cover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393"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BE2D6"/>
            </a:solidFill>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6835333" y="9539283"/>
            <a:ext cx="423967" cy="449967"/>
            <a:chOff x="0" y="0"/>
            <a:chExt cx="205716" cy="218332"/>
          </a:xfrm>
        </p:grpSpPr>
        <p:sp>
          <p:nvSpPr>
            <p:cNvPr name="Freeform 6" id="6"/>
            <p:cNvSpPr/>
            <p:nvPr/>
          </p:nvSpPr>
          <p:spPr>
            <a:xfrm flipH="false" flipV="false" rot="0">
              <a:off x="0" y="0"/>
              <a:ext cx="205716" cy="218332"/>
            </a:xfrm>
            <a:custGeom>
              <a:avLst/>
              <a:gdLst/>
              <a:ahLst/>
              <a:cxnLst/>
              <a:rect r="r" b="b" t="t" l="l"/>
              <a:pathLst>
                <a:path h="218332" w="205716">
                  <a:moveTo>
                    <a:pt x="0" y="0"/>
                  </a:moveTo>
                  <a:lnTo>
                    <a:pt x="205716" y="0"/>
                  </a:lnTo>
                  <a:lnTo>
                    <a:pt x="205716" y="218332"/>
                  </a:lnTo>
                  <a:lnTo>
                    <a:pt x="0" y="218332"/>
                  </a:lnTo>
                  <a:close/>
                </a:path>
              </a:pathLst>
            </a:custGeom>
            <a:solidFill>
              <a:srgbClr val="000000">
                <a:alpha val="0"/>
              </a:srgbClr>
            </a:solidFill>
          </p:spPr>
        </p:sp>
        <p:sp>
          <p:nvSpPr>
            <p:cNvPr name="TextBox 7" id="7"/>
            <p:cNvSpPr txBox="true"/>
            <p:nvPr/>
          </p:nvSpPr>
          <p:spPr>
            <a:xfrm>
              <a:off x="0" y="-47625"/>
              <a:ext cx="205716" cy="265957"/>
            </a:xfrm>
            <a:prstGeom prst="rect">
              <a:avLst/>
            </a:prstGeom>
          </p:spPr>
          <p:txBody>
            <a:bodyPr anchor="ctr" rtlCol="false" tIns="50800" lIns="50800" bIns="50800" rIns="50800"/>
            <a:lstStyle/>
            <a:p>
              <a:pPr algn="ctr">
                <a:lnSpc>
                  <a:spcPts val="2100"/>
                </a:lnSpc>
              </a:pPr>
              <a:r>
                <a:rPr lang="en-US" sz="1500">
                  <a:solidFill>
                    <a:srgbClr val="000000"/>
                  </a:solidFill>
                  <a:latin typeface="Poppins"/>
                  <a:ea typeface="Poppins"/>
                  <a:cs typeface="Poppins"/>
                  <a:sym typeface="Poppins"/>
                </a:rPr>
                <a:t>13</a:t>
              </a:r>
            </a:p>
          </p:txBody>
        </p:sp>
      </p:grpSp>
      <p:grpSp>
        <p:nvGrpSpPr>
          <p:cNvPr name="Group 8" id="8"/>
          <p:cNvGrpSpPr/>
          <p:nvPr/>
        </p:nvGrpSpPr>
        <p:grpSpPr>
          <a:xfrm rot="0">
            <a:off x="16459350" y="-183070"/>
            <a:ext cx="799950" cy="1800189"/>
            <a:chOff x="0" y="0"/>
            <a:chExt cx="1066600" cy="2400253"/>
          </a:xfrm>
        </p:grpSpPr>
        <p:grpSp>
          <p:nvGrpSpPr>
            <p:cNvPr name="Group 9" id="9"/>
            <p:cNvGrpSpPr/>
            <p:nvPr/>
          </p:nvGrpSpPr>
          <p:grpSpPr>
            <a:xfrm rot="0">
              <a:off x="0" y="0"/>
              <a:ext cx="1066600" cy="2400253"/>
              <a:chOff x="0" y="0"/>
              <a:chExt cx="210686" cy="474124"/>
            </a:xfrm>
          </p:grpSpPr>
          <p:sp>
            <p:nvSpPr>
              <p:cNvPr name="Freeform 10" id="10"/>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11" id="11"/>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12" id="12"/>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sp>
        <p:nvSpPr>
          <p:cNvPr name="Freeform 13" id="13"/>
          <p:cNvSpPr/>
          <p:nvPr/>
        </p:nvSpPr>
        <p:spPr>
          <a:xfrm flipH="false" flipV="false" rot="0">
            <a:off x="9503074" y="1504718"/>
            <a:ext cx="8387954" cy="5368291"/>
          </a:xfrm>
          <a:custGeom>
            <a:avLst/>
            <a:gdLst/>
            <a:ahLst/>
            <a:cxnLst/>
            <a:rect r="r" b="b" t="t" l="l"/>
            <a:pathLst>
              <a:path h="5368291" w="8387954">
                <a:moveTo>
                  <a:pt x="0" y="0"/>
                </a:moveTo>
                <a:lnTo>
                  <a:pt x="8387954" y="0"/>
                </a:lnTo>
                <a:lnTo>
                  <a:pt x="8387954" y="5368291"/>
                </a:lnTo>
                <a:lnTo>
                  <a:pt x="0" y="5368291"/>
                </a:lnTo>
                <a:lnTo>
                  <a:pt x="0" y="0"/>
                </a:lnTo>
                <a:close/>
              </a:path>
            </a:pathLst>
          </a:custGeom>
          <a:blipFill>
            <a:blip r:embed="rId2"/>
            <a:stretch>
              <a:fillRect l="0" t="0" r="0" b="0"/>
            </a:stretch>
          </a:blipFill>
        </p:spPr>
      </p:sp>
      <p:sp>
        <p:nvSpPr>
          <p:cNvPr name="TextBox 14" id="14"/>
          <p:cNvSpPr txBox="true"/>
          <p:nvPr/>
        </p:nvSpPr>
        <p:spPr>
          <a:xfrm rot="0">
            <a:off x="660843" y="164927"/>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15" id="15"/>
          <p:cNvSpPr txBox="true"/>
          <p:nvPr/>
        </p:nvSpPr>
        <p:spPr>
          <a:xfrm rot="0">
            <a:off x="974121" y="9210675"/>
            <a:ext cx="218480"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11</a:t>
            </a:r>
          </a:p>
        </p:txBody>
      </p:sp>
      <p:sp>
        <p:nvSpPr>
          <p:cNvPr name="TextBox 16" id="16"/>
          <p:cNvSpPr txBox="true"/>
          <p:nvPr/>
        </p:nvSpPr>
        <p:spPr>
          <a:xfrm rot="0">
            <a:off x="660843" y="1457093"/>
            <a:ext cx="8701669" cy="7801207"/>
          </a:xfrm>
          <a:prstGeom prst="rect">
            <a:avLst/>
          </a:prstGeom>
        </p:spPr>
        <p:txBody>
          <a:bodyPr anchor="t" rtlCol="false" tIns="0" lIns="0" bIns="0" rIns="0">
            <a:spAutoFit/>
          </a:bodyPr>
          <a:lstStyle/>
          <a:p>
            <a:pPr algn="l">
              <a:lnSpc>
                <a:spcPts val="3137"/>
              </a:lnSpc>
            </a:pPr>
            <a:r>
              <a:rPr lang="en-US" sz="2240" b="true">
                <a:solidFill>
                  <a:srgbClr val="000000"/>
                </a:solidFill>
                <a:latin typeface="Now Bold"/>
                <a:ea typeface="Now Bold"/>
                <a:cs typeface="Now Bold"/>
                <a:sym typeface="Now Bold"/>
              </a:rPr>
              <a:t> 1. Kiến trúc phân lớp chia hệ thống thành ba tầng chính:</a:t>
            </a:r>
          </a:p>
          <a:p>
            <a:pPr algn="l">
              <a:lnSpc>
                <a:spcPts val="3137"/>
              </a:lnSpc>
            </a:pPr>
          </a:p>
          <a:p>
            <a:pPr algn="l" marL="483804" indent="-241902" lvl="1">
              <a:lnSpc>
                <a:spcPts val="3137"/>
              </a:lnSpc>
              <a:spcBef>
                <a:spcPct val="0"/>
              </a:spcBef>
              <a:buFont typeface="Arial"/>
              <a:buChar char="•"/>
            </a:pPr>
            <a:r>
              <a:rPr lang="en-US" b="true" sz="2240">
                <a:solidFill>
                  <a:srgbClr val="000000"/>
                </a:solidFill>
                <a:latin typeface="Now Bold"/>
                <a:ea typeface="Now Bold"/>
                <a:cs typeface="Now Bold"/>
                <a:sym typeface="Now Bold"/>
              </a:rPr>
              <a:t>Tầng g</a:t>
            </a:r>
            <a:r>
              <a:rPr lang="en-US" b="true" sz="2240">
                <a:solidFill>
                  <a:srgbClr val="000000"/>
                </a:solidFill>
                <a:latin typeface="Now Bold"/>
                <a:ea typeface="Now Bold"/>
                <a:cs typeface="Now Bold"/>
                <a:sym typeface="Now Bold"/>
              </a:rPr>
              <a:t>iao diện người dùng (Presentation Tier)</a:t>
            </a:r>
          </a:p>
          <a:p>
            <a:pPr algn="l">
              <a:lnSpc>
                <a:spcPts val="3137"/>
              </a:lnSpc>
              <a:spcBef>
                <a:spcPct val="0"/>
              </a:spcBef>
            </a:pPr>
            <a:r>
              <a:rPr lang="en-US" b="true" sz="2240">
                <a:solidFill>
                  <a:srgbClr val="000000"/>
                </a:solidFill>
                <a:latin typeface="Now Bold"/>
                <a:ea typeface="Now Bold"/>
                <a:cs typeface="Now Bold"/>
                <a:sym typeface="Now Bold"/>
              </a:rPr>
              <a:t>    </a:t>
            </a:r>
            <a:r>
              <a:rPr lang="en-US" sz="2240">
                <a:solidFill>
                  <a:srgbClr val="000000"/>
                </a:solidFill>
                <a:latin typeface="Now"/>
                <a:ea typeface="Now"/>
                <a:cs typeface="Now"/>
                <a:sym typeface="Now"/>
              </a:rPr>
              <a:t>Tầng này gồm UI Layer, Component Layer và Custom Hooks &amp; SWR, có nhiệm vụ hiển thị dữ liệu và tiếp nhận các tương tác từ người dùng. Khi người dùng thực hiện các thao tác như nhấn nút, nhập form hay tìm kiếm, hệ thống sẽ gửi request đến backend thông qua API để xử lý và cập nhật dữ liệu.</a:t>
            </a:r>
          </a:p>
          <a:p>
            <a:pPr algn="l" marL="483804" indent="-241902" lvl="1">
              <a:lnSpc>
                <a:spcPts val="3137"/>
              </a:lnSpc>
              <a:spcBef>
                <a:spcPct val="0"/>
              </a:spcBef>
              <a:buFont typeface="Arial"/>
              <a:buChar char="•"/>
            </a:pPr>
            <a:r>
              <a:rPr lang="en-US" sz="2240">
                <a:solidFill>
                  <a:srgbClr val="000000"/>
                </a:solidFill>
                <a:latin typeface="Now"/>
                <a:ea typeface="Now"/>
                <a:cs typeface="Now"/>
                <a:sym typeface="Now"/>
              </a:rPr>
              <a:t>T</a:t>
            </a:r>
            <a:r>
              <a:rPr lang="en-US" b="true" sz="2240">
                <a:solidFill>
                  <a:srgbClr val="000000"/>
                </a:solidFill>
                <a:latin typeface="Now Bold"/>
                <a:ea typeface="Now Bold"/>
                <a:cs typeface="Now Bold"/>
                <a:sym typeface="Now Bold"/>
              </a:rPr>
              <a:t>ầng ứng dụng / nghiệp vụ (Application / Business Tier)</a:t>
            </a:r>
          </a:p>
          <a:p>
            <a:pPr algn="l">
              <a:lnSpc>
                <a:spcPts val="3137"/>
              </a:lnSpc>
              <a:spcBef>
                <a:spcPct val="0"/>
              </a:spcBef>
            </a:pPr>
            <a:r>
              <a:rPr lang="en-US" b="true" sz="2240">
                <a:solidFill>
                  <a:srgbClr val="000000"/>
                </a:solidFill>
                <a:latin typeface="Now Bold"/>
                <a:ea typeface="Now Bold"/>
                <a:cs typeface="Now Bold"/>
                <a:sym typeface="Now Bold"/>
              </a:rPr>
              <a:t>    </a:t>
            </a:r>
            <a:r>
              <a:rPr lang="en-US" sz="2240">
                <a:solidFill>
                  <a:srgbClr val="000000"/>
                </a:solidFill>
                <a:latin typeface="Now"/>
                <a:ea typeface="Now"/>
                <a:cs typeface="Now"/>
                <a:sym typeface="Now"/>
              </a:rPr>
              <a:t>Đây là tầng xử lý chính của hệ thống, bao gồm API Routes và Business Logic. Tầng này chịu trách nhiệm xử lý logic nghiệp vụ, điều phối luồng dữ liệu giữa frontend và cơ sở dữ liệu, đồng thời đảm bảo bảo mật thông qua cơ chế xác thực và phân quyền người dùng.</a:t>
            </a:r>
          </a:p>
          <a:p>
            <a:pPr algn="l" marL="483804" indent="-241902" lvl="1">
              <a:lnSpc>
                <a:spcPts val="3137"/>
              </a:lnSpc>
              <a:spcBef>
                <a:spcPct val="0"/>
              </a:spcBef>
              <a:buFont typeface="Arial"/>
              <a:buChar char="•"/>
            </a:pPr>
            <a:r>
              <a:rPr lang="en-US" sz="2240">
                <a:solidFill>
                  <a:srgbClr val="000000"/>
                </a:solidFill>
                <a:latin typeface="Now"/>
                <a:ea typeface="Now"/>
                <a:cs typeface="Now"/>
                <a:sym typeface="Now"/>
              </a:rPr>
              <a:t>T</a:t>
            </a:r>
            <a:r>
              <a:rPr lang="en-US" b="true" sz="2240">
                <a:solidFill>
                  <a:srgbClr val="000000"/>
                </a:solidFill>
                <a:latin typeface="Now Bold"/>
                <a:ea typeface="Now Bold"/>
                <a:cs typeface="Now Bold"/>
                <a:sym typeface="Now Bold"/>
              </a:rPr>
              <a:t>ầng dữ liệu (Data Tier)</a:t>
            </a:r>
          </a:p>
          <a:p>
            <a:pPr algn="l">
              <a:lnSpc>
                <a:spcPts val="3137"/>
              </a:lnSpc>
              <a:spcBef>
                <a:spcPct val="0"/>
              </a:spcBef>
            </a:pPr>
            <a:r>
              <a:rPr lang="en-US" b="true" sz="2240">
                <a:solidFill>
                  <a:srgbClr val="000000"/>
                </a:solidFill>
                <a:latin typeface="Now Bold"/>
                <a:ea typeface="Now Bold"/>
                <a:cs typeface="Now Bold"/>
                <a:sym typeface="Now Bold"/>
              </a:rPr>
              <a:t>    </a:t>
            </a:r>
            <a:r>
              <a:rPr lang="en-US" sz="2240">
                <a:solidFill>
                  <a:srgbClr val="000000"/>
                </a:solidFill>
                <a:latin typeface="Now"/>
                <a:ea typeface="Now"/>
                <a:cs typeface="Now"/>
                <a:sym typeface="Now"/>
              </a:rPr>
              <a:t>Tầng dữ liệu là nơi lưu trữ và quản lý toàn bộ dữ liệu của hệ thống thông qua Data Access Layer. Tầng này đảm bảo tính nhất quán và an toàn dữ liệu, hỗ trợ các thao tác CRUD và cung cấp dữ liệu tin cậy cho backend xử lý.</a:t>
            </a:r>
          </a:p>
          <a:p>
            <a:pPr algn="l">
              <a:lnSpc>
                <a:spcPts val="3137"/>
              </a:lnSpc>
              <a:spcBef>
                <a:spcPct val="0"/>
              </a:spcBef>
            </a:pPr>
          </a:p>
        </p:txBody>
      </p:sp>
    </p:spTree>
  </p:cSld>
  <p:clrMapOvr>
    <a:masterClrMapping/>
  </p:clrMapOvr>
  <p:transition spd="slow">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59350" y="-183070"/>
            <a:ext cx="799950" cy="1800189"/>
            <a:chOff x="0" y="0"/>
            <a:chExt cx="1066600" cy="2400253"/>
          </a:xfrm>
        </p:grpSpPr>
        <p:grpSp>
          <p:nvGrpSpPr>
            <p:cNvPr name="Group 3" id="3"/>
            <p:cNvGrpSpPr/>
            <p:nvPr/>
          </p:nvGrpSpPr>
          <p:grpSpPr>
            <a:xfrm rot="0">
              <a:off x="0" y="0"/>
              <a:ext cx="1066600" cy="2400253"/>
              <a:chOff x="0" y="0"/>
              <a:chExt cx="210686" cy="474124"/>
            </a:xfrm>
          </p:grpSpPr>
          <p:sp>
            <p:nvSpPr>
              <p:cNvPr name="Freeform 4" id="4"/>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5" id="5"/>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6" id="6"/>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b="true" sz="3359" spc="-110">
                  <a:solidFill>
                    <a:srgbClr val="FFFFFF"/>
                  </a:solidFill>
                  <a:latin typeface="Roboto Bold"/>
                  <a:ea typeface="Roboto Bold"/>
                  <a:cs typeface="Roboto Bold"/>
                  <a:sym typeface="Roboto Bold"/>
                </a:rPr>
                <a:t>03</a:t>
              </a:r>
            </a:p>
          </p:txBody>
        </p:sp>
      </p:grpSp>
      <p:sp>
        <p:nvSpPr>
          <p:cNvPr name="Freeform 7" id="7"/>
          <p:cNvSpPr/>
          <p:nvPr/>
        </p:nvSpPr>
        <p:spPr>
          <a:xfrm flipH="false" flipV="false" rot="0">
            <a:off x="9699062" y="1174069"/>
            <a:ext cx="8588938" cy="9112931"/>
          </a:xfrm>
          <a:custGeom>
            <a:avLst/>
            <a:gdLst/>
            <a:ahLst/>
            <a:cxnLst/>
            <a:rect r="r" b="b" t="t" l="l"/>
            <a:pathLst>
              <a:path h="9112931" w="8588938">
                <a:moveTo>
                  <a:pt x="0" y="0"/>
                </a:moveTo>
                <a:lnTo>
                  <a:pt x="8588938" y="0"/>
                </a:lnTo>
                <a:lnTo>
                  <a:pt x="8588938" y="9112931"/>
                </a:lnTo>
                <a:lnTo>
                  <a:pt x="0" y="9112931"/>
                </a:lnTo>
                <a:lnTo>
                  <a:pt x="0" y="0"/>
                </a:lnTo>
                <a:close/>
              </a:path>
            </a:pathLst>
          </a:custGeom>
          <a:blipFill>
            <a:blip r:embed="rId2"/>
            <a:stretch>
              <a:fillRect l="0" t="0" r="0" b="0"/>
            </a:stretch>
          </a:blipFill>
        </p:spPr>
      </p:sp>
      <p:graphicFrame>
        <p:nvGraphicFramePr>
          <p:cNvPr name="Object 8" id="8"/>
          <p:cNvGraphicFramePr/>
          <p:nvPr/>
        </p:nvGraphicFramePr>
        <p:xfrm>
          <a:off x="1083361" y="1617120"/>
          <a:ext cx="5657850" cy="7543800"/>
        </p:xfrm>
        <a:graphic>
          <a:graphicData uri="http://schemas.openxmlformats.org/presentationml/2006/ole">
            <p:oleObj imgW="7162800" imgH="90424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9" id="9"/>
          <p:cNvSpPr txBox="true"/>
          <p:nvPr/>
        </p:nvSpPr>
        <p:spPr>
          <a:xfrm rot="0">
            <a:off x="974107" y="1066800"/>
            <a:ext cx="8989577" cy="292862"/>
          </a:xfrm>
          <a:prstGeom prst="rect">
            <a:avLst/>
          </a:prstGeom>
        </p:spPr>
        <p:txBody>
          <a:bodyPr anchor="t" rtlCol="false" tIns="0" lIns="0" bIns="0" rIns="0">
            <a:spAutoFit/>
          </a:bodyPr>
          <a:lstStyle/>
          <a:p>
            <a:pPr algn="just" marL="474979" indent="-237490" lvl="1">
              <a:lnSpc>
                <a:spcPts val="2133"/>
              </a:lnSpc>
              <a:buAutoNum type="arabicPeriod" startAt="1"/>
            </a:pPr>
            <a:r>
              <a:rPr lang="en-US" b="true" sz="2199" spc="-72">
                <a:solidFill>
                  <a:srgbClr val="000000"/>
                </a:solidFill>
                <a:latin typeface="Roboto Bold"/>
                <a:ea typeface="Roboto Bold"/>
                <a:cs typeface="Roboto Bold"/>
                <a:sym typeface="Roboto Bold"/>
              </a:rPr>
              <a:t> Mô hình ERD </a:t>
            </a:r>
          </a:p>
        </p:txBody>
      </p:sp>
      <p:sp>
        <p:nvSpPr>
          <p:cNvPr name="TextBox 10" id="10"/>
          <p:cNvSpPr txBox="true"/>
          <p:nvPr/>
        </p:nvSpPr>
        <p:spPr>
          <a:xfrm rot="0">
            <a:off x="941453" y="9210675"/>
            <a:ext cx="28381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12</a:t>
            </a:r>
          </a:p>
        </p:txBody>
      </p:sp>
      <p:sp>
        <p:nvSpPr>
          <p:cNvPr name="TextBox 11" id="11"/>
          <p:cNvSpPr txBox="true"/>
          <p:nvPr/>
        </p:nvSpPr>
        <p:spPr>
          <a:xfrm rot="0">
            <a:off x="591960" y="-190822"/>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4C8AA"/>
        </a:solidFill>
      </p:bgPr>
    </p:bg>
    <p:spTree>
      <p:nvGrpSpPr>
        <p:cNvPr id="1" name=""/>
        <p:cNvGrpSpPr/>
        <p:nvPr/>
      </p:nvGrpSpPr>
      <p:grpSpPr>
        <a:xfrm>
          <a:off x="0" y="0"/>
          <a:ext cx="0" cy="0"/>
          <a:chOff x="0" y="0"/>
          <a:chExt cx="0" cy="0"/>
        </a:xfrm>
      </p:grpSpPr>
      <p:sp>
        <p:nvSpPr>
          <p:cNvPr name="Freeform 2" id="2"/>
          <p:cNvSpPr/>
          <p:nvPr/>
        </p:nvSpPr>
        <p:spPr>
          <a:xfrm flipH="false" flipV="false" rot="0">
            <a:off x="5073288" y="1141827"/>
            <a:ext cx="9440178" cy="9145173"/>
          </a:xfrm>
          <a:custGeom>
            <a:avLst/>
            <a:gdLst/>
            <a:ahLst/>
            <a:cxnLst/>
            <a:rect r="r" b="b" t="t" l="l"/>
            <a:pathLst>
              <a:path h="9145173" w="9440178">
                <a:moveTo>
                  <a:pt x="0" y="0"/>
                </a:moveTo>
                <a:lnTo>
                  <a:pt x="9440179" y="0"/>
                </a:lnTo>
                <a:lnTo>
                  <a:pt x="9440179" y="9145173"/>
                </a:lnTo>
                <a:lnTo>
                  <a:pt x="0" y="9145173"/>
                </a:lnTo>
                <a:lnTo>
                  <a:pt x="0" y="0"/>
                </a:lnTo>
                <a:close/>
              </a:path>
            </a:pathLst>
          </a:custGeom>
          <a:blipFill>
            <a:blip r:embed="rId2"/>
            <a:stretch>
              <a:fillRect l="0" t="0" r="0" b="0"/>
            </a:stretch>
          </a:blipFill>
        </p:spPr>
      </p:sp>
      <p:sp>
        <p:nvSpPr>
          <p:cNvPr name="TextBox 3" id="3"/>
          <p:cNvSpPr txBox="true"/>
          <p:nvPr/>
        </p:nvSpPr>
        <p:spPr>
          <a:xfrm rot="0">
            <a:off x="578500" y="1462959"/>
            <a:ext cx="8989577" cy="292862"/>
          </a:xfrm>
          <a:prstGeom prst="rect">
            <a:avLst/>
          </a:prstGeom>
        </p:spPr>
        <p:txBody>
          <a:bodyPr anchor="t" rtlCol="false" tIns="0" lIns="0" bIns="0" rIns="0">
            <a:spAutoFit/>
          </a:bodyPr>
          <a:lstStyle/>
          <a:p>
            <a:pPr algn="just" marL="474979" indent="-237490" lvl="1">
              <a:lnSpc>
                <a:spcPts val="2133"/>
              </a:lnSpc>
              <a:buAutoNum type="arabicPeriod" startAt="1"/>
            </a:pPr>
            <a:r>
              <a:rPr lang="en-US" b="true" sz="2199" spc="-72">
                <a:solidFill>
                  <a:srgbClr val="000000"/>
                </a:solidFill>
                <a:latin typeface="Roboto Bold"/>
                <a:ea typeface="Roboto Bold"/>
                <a:cs typeface="Roboto Bold"/>
                <a:sym typeface="Roboto Bold"/>
              </a:rPr>
              <a:t>Sơ đồ Use case khách hàng</a:t>
            </a:r>
          </a:p>
        </p:txBody>
      </p:sp>
      <p:sp>
        <p:nvSpPr>
          <p:cNvPr name="TextBox 4" id="4"/>
          <p:cNvSpPr txBox="true"/>
          <p:nvPr/>
        </p:nvSpPr>
        <p:spPr>
          <a:xfrm rot="0">
            <a:off x="670782" y="-77695"/>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5" id="5"/>
          <p:cNvSpPr txBox="true"/>
          <p:nvPr/>
        </p:nvSpPr>
        <p:spPr>
          <a:xfrm rot="0">
            <a:off x="941453" y="9210675"/>
            <a:ext cx="28381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13</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4C8AA"/>
        </a:solidFill>
      </p:bgPr>
    </p:bg>
    <p:spTree>
      <p:nvGrpSpPr>
        <p:cNvPr id="1" name=""/>
        <p:cNvGrpSpPr/>
        <p:nvPr/>
      </p:nvGrpSpPr>
      <p:grpSpPr>
        <a:xfrm>
          <a:off x="0" y="0"/>
          <a:ext cx="0" cy="0"/>
          <a:chOff x="0" y="0"/>
          <a:chExt cx="0" cy="0"/>
        </a:xfrm>
      </p:grpSpPr>
      <p:sp>
        <p:nvSpPr>
          <p:cNvPr name="Freeform 2" id="2"/>
          <p:cNvSpPr/>
          <p:nvPr/>
        </p:nvSpPr>
        <p:spPr>
          <a:xfrm flipH="false" flipV="false" rot="0">
            <a:off x="5073288" y="1141827"/>
            <a:ext cx="8162067" cy="9145173"/>
          </a:xfrm>
          <a:custGeom>
            <a:avLst/>
            <a:gdLst/>
            <a:ahLst/>
            <a:cxnLst/>
            <a:rect r="r" b="b" t="t" l="l"/>
            <a:pathLst>
              <a:path h="9145173" w="8162067">
                <a:moveTo>
                  <a:pt x="0" y="0"/>
                </a:moveTo>
                <a:lnTo>
                  <a:pt x="8162067" y="0"/>
                </a:lnTo>
                <a:lnTo>
                  <a:pt x="8162067" y="9145173"/>
                </a:lnTo>
                <a:lnTo>
                  <a:pt x="0" y="9145173"/>
                </a:lnTo>
                <a:lnTo>
                  <a:pt x="0" y="0"/>
                </a:lnTo>
                <a:close/>
              </a:path>
            </a:pathLst>
          </a:custGeom>
          <a:blipFill>
            <a:blip r:embed="rId2"/>
            <a:stretch>
              <a:fillRect l="0" t="0" r="0" b="0"/>
            </a:stretch>
          </a:blipFill>
        </p:spPr>
      </p:sp>
      <p:sp>
        <p:nvSpPr>
          <p:cNvPr name="TextBox 3" id="3"/>
          <p:cNvSpPr txBox="true"/>
          <p:nvPr/>
        </p:nvSpPr>
        <p:spPr>
          <a:xfrm rot="0">
            <a:off x="578500" y="1462959"/>
            <a:ext cx="8989577" cy="292862"/>
          </a:xfrm>
          <a:prstGeom prst="rect">
            <a:avLst/>
          </a:prstGeom>
        </p:spPr>
        <p:txBody>
          <a:bodyPr anchor="t" rtlCol="false" tIns="0" lIns="0" bIns="0" rIns="0">
            <a:spAutoFit/>
          </a:bodyPr>
          <a:lstStyle/>
          <a:p>
            <a:pPr algn="just" marL="474979" indent="-237490" lvl="1">
              <a:lnSpc>
                <a:spcPts val="2133"/>
              </a:lnSpc>
              <a:buAutoNum type="arabicPeriod" startAt="1"/>
            </a:pPr>
            <a:r>
              <a:rPr lang="en-US" b="true" sz="2199" spc="-72">
                <a:solidFill>
                  <a:srgbClr val="000000"/>
                </a:solidFill>
                <a:latin typeface="Roboto Bold"/>
                <a:ea typeface="Roboto Bold"/>
                <a:cs typeface="Roboto Bold"/>
                <a:sym typeface="Roboto Bold"/>
              </a:rPr>
              <a:t>Sơ đồ Use case quản trị</a:t>
            </a:r>
          </a:p>
        </p:txBody>
      </p:sp>
      <p:sp>
        <p:nvSpPr>
          <p:cNvPr name="TextBox 4" id="4"/>
          <p:cNvSpPr txBox="true"/>
          <p:nvPr/>
        </p:nvSpPr>
        <p:spPr>
          <a:xfrm rot="0">
            <a:off x="660843" y="-77695"/>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5" id="5"/>
          <p:cNvSpPr txBox="true"/>
          <p:nvPr/>
        </p:nvSpPr>
        <p:spPr>
          <a:xfrm rot="0">
            <a:off x="940337" y="9210675"/>
            <a:ext cx="286048"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14</a:t>
            </a: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4C8AA"/>
        </a:solidFill>
      </p:bgPr>
    </p:bg>
    <p:spTree>
      <p:nvGrpSpPr>
        <p:cNvPr id="1" name=""/>
        <p:cNvGrpSpPr/>
        <p:nvPr/>
      </p:nvGrpSpPr>
      <p:grpSpPr>
        <a:xfrm>
          <a:off x="0" y="0"/>
          <a:ext cx="0" cy="0"/>
          <a:chOff x="0" y="0"/>
          <a:chExt cx="0" cy="0"/>
        </a:xfrm>
      </p:grpSpPr>
      <p:sp>
        <p:nvSpPr>
          <p:cNvPr name="Freeform 2" id="2"/>
          <p:cNvSpPr/>
          <p:nvPr/>
        </p:nvSpPr>
        <p:spPr>
          <a:xfrm flipH="false" flipV="false" rot="0">
            <a:off x="5538579" y="1424859"/>
            <a:ext cx="10677278" cy="8862141"/>
          </a:xfrm>
          <a:custGeom>
            <a:avLst/>
            <a:gdLst/>
            <a:ahLst/>
            <a:cxnLst/>
            <a:rect r="r" b="b" t="t" l="l"/>
            <a:pathLst>
              <a:path h="8862141" w="10677278">
                <a:moveTo>
                  <a:pt x="0" y="0"/>
                </a:moveTo>
                <a:lnTo>
                  <a:pt x="10677278" y="0"/>
                </a:lnTo>
                <a:lnTo>
                  <a:pt x="10677278" y="8862141"/>
                </a:lnTo>
                <a:lnTo>
                  <a:pt x="0" y="8862141"/>
                </a:lnTo>
                <a:lnTo>
                  <a:pt x="0" y="0"/>
                </a:lnTo>
                <a:close/>
              </a:path>
            </a:pathLst>
          </a:custGeom>
          <a:blipFill>
            <a:blip r:embed="rId2"/>
            <a:stretch>
              <a:fillRect l="0" t="0" r="0" b="0"/>
            </a:stretch>
          </a:blipFill>
        </p:spPr>
      </p:sp>
      <p:sp>
        <p:nvSpPr>
          <p:cNvPr name="TextBox 3" id="3"/>
          <p:cNvSpPr txBox="true"/>
          <p:nvPr/>
        </p:nvSpPr>
        <p:spPr>
          <a:xfrm rot="0">
            <a:off x="578500" y="1462959"/>
            <a:ext cx="8989577" cy="292862"/>
          </a:xfrm>
          <a:prstGeom prst="rect">
            <a:avLst/>
          </a:prstGeom>
        </p:spPr>
        <p:txBody>
          <a:bodyPr anchor="t" rtlCol="false" tIns="0" lIns="0" bIns="0" rIns="0">
            <a:spAutoFit/>
          </a:bodyPr>
          <a:lstStyle/>
          <a:p>
            <a:pPr algn="just" marL="474979" indent="-237490" lvl="1">
              <a:lnSpc>
                <a:spcPts val="2133"/>
              </a:lnSpc>
              <a:buAutoNum type="arabicPeriod" startAt="1"/>
            </a:pPr>
            <a:r>
              <a:rPr lang="en-US" b="true" sz="2199" spc="-72">
                <a:solidFill>
                  <a:srgbClr val="000000"/>
                </a:solidFill>
                <a:latin typeface="Roboto Bold"/>
                <a:ea typeface="Roboto Bold"/>
                <a:cs typeface="Roboto Bold"/>
                <a:sym typeface="Roboto Bold"/>
              </a:rPr>
              <a:t>Sơ đồ Use case Đăng nhập/ Đăng ký</a:t>
            </a:r>
          </a:p>
        </p:txBody>
      </p:sp>
      <p:sp>
        <p:nvSpPr>
          <p:cNvPr name="TextBox 4" id="4"/>
          <p:cNvSpPr txBox="true"/>
          <p:nvPr/>
        </p:nvSpPr>
        <p:spPr>
          <a:xfrm rot="0">
            <a:off x="660843" y="-43795"/>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5" id="5"/>
          <p:cNvSpPr txBox="true"/>
          <p:nvPr/>
        </p:nvSpPr>
        <p:spPr>
          <a:xfrm rot="0">
            <a:off x="939295" y="9210675"/>
            <a:ext cx="288131"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15</a:t>
            </a:r>
          </a:p>
        </p:txBody>
      </p:sp>
    </p:spTree>
  </p:cSld>
  <p:clrMapOvr>
    <a:masterClrMapping/>
  </p:clrMapOvr>
  <p:transition spd="slow">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4C8AA"/>
        </a:solidFill>
      </p:bgPr>
    </p:bg>
    <p:spTree>
      <p:nvGrpSpPr>
        <p:cNvPr id="1" name=""/>
        <p:cNvGrpSpPr/>
        <p:nvPr/>
      </p:nvGrpSpPr>
      <p:grpSpPr>
        <a:xfrm>
          <a:off x="0" y="0"/>
          <a:ext cx="0" cy="0"/>
          <a:chOff x="0" y="0"/>
          <a:chExt cx="0" cy="0"/>
        </a:xfrm>
      </p:grpSpPr>
      <p:sp>
        <p:nvSpPr>
          <p:cNvPr name="Freeform 2" id="2"/>
          <p:cNvSpPr/>
          <p:nvPr/>
        </p:nvSpPr>
        <p:spPr>
          <a:xfrm flipH="false" flipV="false" rot="0">
            <a:off x="1101458" y="2295069"/>
            <a:ext cx="16573802" cy="5345051"/>
          </a:xfrm>
          <a:custGeom>
            <a:avLst/>
            <a:gdLst/>
            <a:ahLst/>
            <a:cxnLst/>
            <a:rect r="r" b="b" t="t" l="l"/>
            <a:pathLst>
              <a:path h="5345051" w="16573802">
                <a:moveTo>
                  <a:pt x="0" y="0"/>
                </a:moveTo>
                <a:lnTo>
                  <a:pt x="16573802" y="0"/>
                </a:lnTo>
                <a:lnTo>
                  <a:pt x="16573802" y="5345051"/>
                </a:lnTo>
                <a:lnTo>
                  <a:pt x="0" y="5345051"/>
                </a:lnTo>
                <a:lnTo>
                  <a:pt x="0" y="0"/>
                </a:lnTo>
                <a:close/>
              </a:path>
            </a:pathLst>
          </a:custGeom>
          <a:blipFill>
            <a:blip r:embed="rId2"/>
            <a:stretch>
              <a:fillRect l="0" t="0" r="0" b="0"/>
            </a:stretch>
          </a:blipFill>
        </p:spPr>
      </p:sp>
      <p:sp>
        <p:nvSpPr>
          <p:cNvPr name="TextBox 3" id="3"/>
          <p:cNvSpPr txBox="true"/>
          <p:nvPr/>
        </p:nvSpPr>
        <p:spPr>
          <a:xfrm rot="0">
            <a:off x="578500" y="1462959"/>
            <a:ext cx="8989577" cy="292862"/>
          </a:xfrm>
          <a:prstGeom prst="rect">
            <a:avLst/>
          </a:prstGeom>
        </p:spPr>
        <p:txBody>
          <a:bodyPr anchor="t" rtlCol="false" tIns="0" lIns="0" bIns="0" rIns="0">
            <a:spAutoFit/>
          </a:bodyPr>
          <a:lstStyle/>
          <a:p>
            <a:pPr algn="just">
              <a:lnSpc>
                <a:spcPts val="2133"/>
              </a:lnSpc>
            </a:pPr>
          </a:p>
        </p:txBody>
      </p:sp>
      <p:sp>
        <p:nvSpPr>
          <p:cNvPr name="TextBox 4" id="4"/>
          <p:cNvSpPr txBox="true"/>
          <p:nvPr/>
        </p:nvSpPr>
        <p:spPr>
          <a:xfrm rot="0">
            <a:off x="1117395" y="1377234"/>
            <a:ext cx="3154561" cy="381232"/>
          </a:xfrm>
          <a:prstGeom prst="rect">
            <a:avLst/>
          </a:prstGeom>
        </p:spPr>
        <p:txBody>
          <a:bodyPr anchor="t" rtlCol="false" tIns="0" lIns="0" bIns="0" rIns="0">
            <a:spAutoFit/>
          </a:bodyPr>
          <a:lstStyle/>
          <a:p>
            <a:pPr algn="ctr" marL="483804" indent="-241902" lvl="1">
              <a:lnSpc>
                <a:spcPts val="3137"/>
              </a:lnSpc>
              <a:spcBef>
                <a:spcPct val="0"/>
              </a:spcBef>
              <a:buAutoNum type="arabicPeriod" startAt="1"/>
            </a:pPr>
            <a:r>
              <a:rPr lang="en-US" b="true" sz="2240">
                <a:solidFill>
                  <a:srgbClr val="000000"/>
                </a:solidFill>
                <a:latin typeface="Now Bold"/>
                <a:ea typeface="Now Bold"/>
                <a:cs typeface="Now Bold"/>
                <a:sym typeface="Now Bold"/>
              </a:rPr>
              <a:t>Mô hình DFD cấp 1</a:t>
            </a:r>
          </a:p>
        </p:txBody>
      </p:sp>
      <p:sp>
        <p:nvSpPr>
          <p:cNvPr name="TextBox 5" id="5"/>
          <p:cNvSpPr txBox="true"/>
          <p:nvPr/>
        </p:nvSpPr>
        <p:spPr>
          <a:xfrm rot="0">
            <a:off x="670782" y="45657"/>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6" id="6"/>
          <p:cNvSpPr txBox="true"/>
          <p:nvPr/>
        </p:nvSpPr>
        <p:spPr>
          <a:xfrm rot="0">
            <a:off x="934458" y="9210675"/>
            <a:ext cx="29780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16</a:t>
            </a:r>
          </a:p>
        </p:txBody>
      </p:sp>
    </p:spTree>
  </p:cSld>
  <p:clrMapOvr>
    <a:masterClrMapping/>
  </p:clrMapOvr>
  <p:transition spd="slow">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4C8AA"/>
        </a:solidFill>
      </p:bgPr>
    </p:bg>
    <p:spTree>
      <p:nvGrpSpPr>
        <p:cNvPr id="1" name=""/>
        <p:cNvGrpSpPr/>
        <p:nvPr/>
      </p:nvGrpSpPr>
      <p:grpSpPr>
        <a:xfrm>
          <a:off x="0" y="0"/>
          <a:ext cx="0" cy="0"/>
          <a:chOff x="0" y="0"/>
          <a:chExt cx="0" cy="0"/>
        </a:xfrm>
      </p:grpSpPr>
      <p:sp>
        <p:nvSpPr>
          <p:cNvPr name="Freeform 2" id="2"/>
          <p:cNvSpPr/>
          <p:nvPr/>
        </p:nvSpPr>
        <p:spPr>
          <a:xfrm flipH="false" flipV="false" rot="0">
            <a:off x="4598976" y="1229585"/>
            <a:ext cx="12386209" cy="9057415"/>
          </a:xfrm>
          <a:custGeom>
            <a:avLst/>
            <a:gdLst/>
            <a:ahLst/>
            <a:cxnLst/>
            <a:rect r="r" b="b" t="t" l="l"/>
            <a:pathLst>
              <a:path h="9057415" w="12386209">
                <a:moveTo>
                  <a:pt x="0" y="0"/>
                </a:moveTo>
                <a:lnTo>
                  <a:pt x="12386209" y="0"/>
                </a:lnTo>
                <a:lnTo>
                  <a:pt x="12386209" y="9057415"/>
                </a:lnTo>
                <a:lnTo>
                  <a:pt x="0" y="9057415"/>
                </a:lnTo>
                <a:lnTo>
                  <a:pt x="0" y="0"/>
                </a:lnTo>
                <a:close/>
              </a:path>
            </a:pathLst>
          </a:custGeom>
          <a:blipFill>
            <a:blip r:embed="rId2"/>
            <a:stretch>
              <a:fillRect l="0" t="0" r="0" b="0"/>
            </a:stretch>
          </a:blipFill>
        </p:spPr>
      </p:sp>
      <p:sp>
        <p:nvSpPr>
          <p:cNvPr name="TextBox 3" id="3"/>
          <p:cNvSpPr txBox="true"/>
          <p:nvPr/>
        </p:nvSpPr>
        <p:spPr>
          <a:xfrm rot="0">
            <a:off x="1104819" y="1377234"/>
            <a:ext cx="3198763" cy="381232"/>
          </a:xfrm>
          <a:prstGeom prst="rect">
            <a:avLst/>
          </a:prstGeom>
        </p:spPr>
        <p:txBody>
          <a:bodyPr anchor="t" rtlCol="false" tIns="0" lIns="0" bIns="0" rIns="0">
            <a:spAutoFit/>
          </a:bodyPr>
          <a:lstStyle/>
          <a:p>
            <a:pPr algn="ctr" marL="483804" indent="-241902" lvl="1">
              <a:lnSpc>
                <a:spcPts val="3137"/>
              </a:lnSpc>
              <a:spcBef>
                <a:spcPct val="0"/>
              </a:spcBef>
              <a:buAutoNum type="arabicPeriod" startAt="1"/>
            </a:pPr>
            <a:r>
              <a:rPr lang="en-US" b="true" sz="2240">
                <a:solidFill>
                  <a:srgbClr val="000000"/>
                </a:solidFill>
                <a:latin typeface="Now Bold"/>
                <a:ea typeface="Now Bold"/>
                <a:cs typeface="Now Bold"/>
                <a:sym typeface="Now Bold"/>
              </a:rPr>
              <a:t>Mô hình DFD cấp 2</a:t>
            </a:r>
          </a:p>
        </p:txBody>
      </p:sp>
      <p:sp>
        <p:nvSpPr>
          <p:cNvPr name="TextBox 4" id="4"/>
          <p:cNvSpPr txBox="true"/>
          <p:nvPr/>
        </p:nvSpPr>
        <p:spPr>
          <a:xfrm rot="0">
            <a:off x="670782" y="10062"/>
            <a:ext cx="12926329"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V. Kiến trúc tổng thể hệ thống</a:t>
            </a:r>
          </a:p>
        </p:txBody>
      </p:sp>
      <p:sp>
        <p:nvSpPr>
          <p:cNvPr name="TextBox 5" id="5"/>
          <p:cNvSpPr txBox="true"/>
          <p:nvPr/>
        </p:nvSpPr>
        <p:spPr>
          <a:xfrm rot="0">
            <a:off x="945843" y="9210675"/>
            <a:ext cx="275034"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17</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p:cSld>
    <p:bg>
      <p:bgPr>
        <a:solidFill>
          <a:srgbClr val="EBE2D6"/>
        </a:solidFill>
      </p:bgPr>
    </p:bg>
    <p:spTree>
      <p:nvGrpSpPr>
        <p:cNvPr id="1" name=""/>
        <p:cNvGrpSpPr/>
        <p:nvPr/>
      </p:nvGrpSpPr>
      <p:grpSpPr>
        <a:xfrm>
          <a:off x="0" y="0"/>
          <a:ext cx="0" cy="0"/>
          <a:chOff x="0" y="0"/>
          <a:chExt cx="0" cy="0"/>
        </a:xfrm>
      </p:grpSpPr>
      <p:sp>
        <p:nvSpPr>
          <p:cNvPr name="TextBox 2" id="2"/>
          <p:cNvSpPr txBox="true"/>
          <p:nvPr/>
        </p:nvSpPr>
        <p:spPr>
          <a:xfrm rot="0">
            <a:off x="526481" y="1430874"/>
            <a:ext cx="17225993" cy="8582257"/>
          </a:xfrm>
          <a:prstGeom prst="rect">
            <a:avLst/>
          </a:prstGeom>
        </p:spPr>
        <p:txBody>
          <a:bodyPr anchor="t" rtlCol="false" tIns="0" lIns="0" bIns="0" rIns="0">
            <a:spAutoFit/>
          </a:bodyPr>
          <a:lstStyle/>
          <a:p>
            <a:pPr algn="just">
              <a:lnSpc>
                <a:spcPts val="3137"/>
              </a:lnSpc>
            </a:pPr>
            <a:r>
              <a:rPr lang="en-US" sz="2240">
                <a:solidFill>
                  <a:srgbClr val="000000"/>
                </a:solidFill>
                <a:latin typeface="Now"/>
                <a:ea typeface="Now"/>
                <a:cs typeface="Now"/>
                <a:sym typeface="Now"/>
              </a:rPr>
              <a:t>     Đề tài đã xây dựng thành công hệ thống FreshFarm – website</a:t>
            </a:r>
            <a:r>
              <a:rPr lang="en-US" sz="2240">
                <a:solidFill>
                  <a:srgbClr val="000000"/>
                </a:solidFill>
                <a:latin typeface="Now"/>
                <a:ea typeface="Now"/>
                <a:cs typeface="Now"/>
                <a:sym typeface="Now"/>
              </a:rPr>
              <a:t> thương mại điện tử kinh doanh nông sản tươi sạch, đáp ứng đầy đủ các chức năng cơ bản của một hệ thống thương mại điện tử hiện đại. Hệ thống hỗ trợ hiệu quả các nghiệp vụ chính như quản lý người dùng, quản lý sản phẩm, giỏ hàng, đặt hàng, giao hàng định kỳ, đánh giá sản phẩm và quản lý khuyến mãi.</a:t>
            </a:r>
          </a:p>
          <a:p>
            <a:pPr algn="just">
              <a:lnSpc>
                <a:spcPts val="3137"/>
              </a:lnSpc>
            </a:pP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Cơ sở dữ liệu được thiết kế khoa học, thể hiện rõ mối quan hệ giữa các thực thể, đảm bảo tính toàn vẹn dữ liệu, khả năng mở rộng và hiệu quả trong truy vấn. Việc ứng dụng các công nghệ hiện đại như Next.js, React, TypeScript, MongoDB và Prisma giúp hệ thống hoạt động ổn định, có hiệu năng tốt và thuận lợi cho việc bảo trì, phát triển trong tương lai.</a:t>
            </a:r>
          </a:p>
          <a:p>
            <a:pPr algn="just">
              <a:lnSpc>
                <a:spcPts val="3137"/>
              </a:lnSpc>
            </a:pP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Kết quả đạt được cho thấy đề tài có tính khả thi cao và có thể áp dụng trong thực tế đối với mô hình kinh doanh thương mại điện tử nông sản.</a:t>
            </a:r>
          </a:p>
          <a:p>
            <a:pPr algn="just">
              <a:lnSpc>
                <a:spcPts val="3137"/>
              </a:lnSpc>
              <a:spcBef>
                <a:spcPct val="0"/>
              </a:spcBef>
            </a:pP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Ưu điểm của hệ thống:</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Giao diện thân thiện, dễ sử dụng, tương thích tốt trên nhiều thiết bị như desktop, tablet và mobile.</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Các chức năng nghiệp vụ được xây dựng đầy đủ, đáp ứng nhu cầu cơ bản của người dùng và quản trị viên.</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Cơ sở dữ liệu được thiết kế chặt chẽ, dễ dàng mở rộng khi bổ sung hoặc nâng cấp tính năng.</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Áp dụng các công nghệ hiện đại, mã nguồn rõ ràng, thuận tiện cho việc bảo trì và phát triển lâu dài.</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Hỗ trợ chức năng đặt hàng định kỳ, phù hợp với đặc thù tiêu dùng nông sản.</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Hệ thống phân quyền rõ ràng, góp phần đảm bảo an toàn và bảo mật dữ liệu.</a:t>
            </a:r>
          </a:p>
          <a:p>
            <a:pPr algn="just">
              <a:lnSpc>
                <a:spcPts val="3137"/>
              </a:lnSpc>
              <a:spcBef>
                <a:spcPct val="0"/>
              </a:spcBef>
            </a:pPr>
            <a:r>
              <a:rPr lang="en-US" sz="2240">
                <a:solidFill>
                  <a:srgbClr val="000000"/>
                </a:solidFill>
                <a:latin typeface="Now"/>
                <a:ea typeface="Now"/>
                <a:cs typeface="Now"/>
                <a:sym typeface="Now"/>
              </a:rPr>
              <a:t>    Nhược điểm của hệ thống:</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Chưa tích hợp đầy đủ các cổng thanh toán trực tuyến, hiện mới hỗ trợ thanh toán khi nhận hàng (COD) và VietQR.</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Chưa triển khai hệ thống thông báo thời gian thực như email hoặc push notification.</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Chưa hỗ trợ các chức năng tìm kiếm nâng cao và gợi ý sản phẩm thông minh.</a:t>
            </a:r>
          </a:p>
          <a:p>
            <a:pPr algn="just" marL="483804" indent="-241902" lvl="1">
              <a:lnSpc>
                <a:spcPts val="3137"/>
              </a:lnSpc>
              <a:spcBef>
                <a:spcPct val="0"/>
              </a:spcBef>
              <a:buFont typeface="Arial"/>
              <a:buChar char="•"/>
            </a:pPr>
            <a:r>
              <a:rPr lang="en-US" sz="2240">
                <a:solidFill>
                  <a:srgbClr val="000000"/>
                </a:solidFill>
                <a:latin typeface="Now"/>
                <a:ea typeface="Now"/>
                <a:cs typeface="Now"/>
                <a:sym typeface="Now"/>
              </a:rPr>
              <a:t>Chưa phát triển ứng dụng di động riêng, hệ thống hiện chỉ hoạt động trên nền tảng web.</a:t>
            </a:r>
          </a:p>
          <a:p>
            <a:pPr algn="just">
              <a:lnSpc>
                <a:spcPts val="3137"/>
              </a:lnSpc>
              <a:spcBef>
                <a:spcPct val="0"/>
              </a:spcBef>
            </a:pPr>
          </a:p>
        </p:txBody>
      </p:sp>
      <p:sp>
        <p:nvSpPr>
          <p:cNvPr name="TextBox 3" id="3"/>
          <p:cNvSpPr txBox="true"/>
          <p:nvPr/>
        </p:nvSpPr>
        <p:spPr>
          <a:xfrm rot="0">
            <a:off x="-129263" y="79238"/>
            <a:ext cx="11549324" cy="1203325"/>
          </a:xfrm>
          <a:prstGeom prst="rect">
            <a:avLst/>
          </a:prstGeom>
        </p:spPr>
        <p:txBody>
          <a:bodyPr anchor="t" rtlCol="false" tIns="0" lIns="0" bIns="0" rIns="0">
            <a:spAutoFit/>
          </a:bodyPr>
          <a:lstStyle/>
          <a:p>
            <a:pPr algn="ctr">
              <a:lnSpc>
                <a:spcPts val="9799"/>
              </a:lnSpc>
              <a:spcBef>
                <a:spcPct val="0"/>
              </a:spcBef>
            </a:pPr>
            <a:r>
              <a:rPr lang="en-US" b="true" sz="6999">
                <a:solidFill>
                  <a:srgbClr val="000000"/>
                </a:solidFill>
                <a:latin typeface="Now Bold"/>
                <a:ea typeface="Now Bold"/>
                <a:cs typeface="Now Bold"/>
                <a:sym typeface="Now Bold"/>
              </a:rPr>
              <a:t>VI. Kết quả đạt được</a:t>
            </a:r>
          </a:p>
        </p:txBody>
      </p:sp>
      <p:sp>
        <p:nvSpPr>
          <p:cNvPr name="TextBox 4" id="4"/>
          <p:cNvSpPr txBox="true"/>
          <p:nvPr/>
        </p:nvSpPr>
        <p:spPr>
          <a:xfrm rot="0">
            <a:off x="748754" y="9631899"/>
            <a:ext cx="276076"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18</a:t>
            </a:r>
          </a:p>
        </p:txBody>
      </p:sp>
    </p:spTree>
  </p:cSld>
  <p:clrMapOvr>
    <a:masterClrMapping/>
  </p:clrMapOvr>
  <p:transition spd="slow">
    <p:cover dir="l"/>
  </p:transition>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3949793" y="-4051207"/>
            <a:ext cx="10287000" cy="18389414"/>
            <a:chOff x="0" y="0"/>
            <a:chExt cx="2709333" cy="4843302"/>
          </a:xfrm>
        </p:grpSpPr>
        <p:sp>
          <p:nvSpPr>
            <p:cNvPr name="Freeform 3" id="3"/>
            <p:cNvSpPr/>
            <p:nvPr/>
          </p:nvSpPr>
          <p:spPr>
            <a:xfrm flipH="false" flipV="false" rot="0">
              <a:off x="0" y="0"/>
              <a:ext cx="2709333" cy="4843302"/>
            </a:xfrm>
            <a:custGeom>
              <a:avLst/>
              <a:gdLst/>
              <a:ahLst/>
              <a:cxnLst/>
              <a:rect r="r" b="b" t="t" l="l"/>
              <a:pathLst>
                <a:path h="4843302" w="2709333">
                  <a:moveTo>
                    <a:pt x="0" y="0"/>
                  </a:moveTo>
                  <a:lnTo>
                    <a:pt x="2709333" y="0"/>
                  </a:lnTo>
                  <a:lnTo>
                    <a:pt x="2709333" y="4843302"/>
                  </a:lnTo>
                  <a:lnTo>
                    <a:pt x="0" y="4843302"/>
                  </a:lnTo>
                  <a:close/>
                </a:path>
              </a:pathLst>
            </a:custGeom>
            <a:solidFill>
              <a:srgbClr val="F4F3F3">
                <a:alpha val="84706"/>
              </a:srgbClr>
            </a:solidFill>
          </p:spPr>
        </p:sp>
        <p:sp>
          <p:nvSpPr>
            <p:cNvPr name="TextBox 4" id="4"/>
            <p:cNvSpPr txBox="true"/>
            <p:nvPr/>
          </p:nvSpPr>
          <p:spPr>
            <a:xfrm>
              <a:off x="0" y="-38100"/>
              <a:ext cx="2709333" cy="48814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59350" y="-183070"/>
            <a:ext cx="799950" cy="1800189"/>
            <a:chOff x="0" y="0"/>
            <a:chExt cx="1066600" cy="2400253"/>
          </a:xfrm>
        </p:grpSpPr>
        <p:grpSp>
          <p:nvGrpSpPr>
            <p:cNvPr name="Group 6" id="6"/>
            <p:cNvGrpSpPr/>
            <p:nvPr/>
          </p:nvGrpSpPr>
          <p:grpSpPr>
            <a:xfrm rot="0">
              <a:off x="0" y="0"/>
              <a:ext cx="1066600" cy="2400253"/>
              <a:chOff x="0" y="0"/>
              <a:chExt cx="210686" cy="474124"/>
            </a:xfrm>
          </p:grpSpPr>
          <p:sp>
            <p:nvSpPr>
              <p:cNvPr name="Freeform 7" id="7"/>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8" id="8"/>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9" id="9"/>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05</a:t>
              </a:r>
            </a:p>
          </p:txBody>
        </p:sp>
      </p:grpSp>
      <p:sp>
        <p:nvSpPr>
          <p:cNvPr name="TextBox 10" id="10"/>
          <p:cNvSpPr txBox="true"/>
          <p:nvPr/>
        </p:nvSpPr>
        <p:spPr>
          <a:xfrm rot="0">
            <a:off x="0" y="3562725"/>
            <a:ext cx="18593656" cy="2581147"/>
          </a:xfrm>
          <a:prstGeom prst="rect">
            <a:avLst/>
          </a:prstGeom>
        </p:spPr>
        <p:txBody>
          <a:bodyPr anchor="t" rtlCol="false" tIns="0" lIns="0" bIns="0" rIns="0">
            <a:spAutoFit/>
          </a:bodyPr>
          <a:lstStyle/>
          <a:p>
            <a:pPr algn="ctr">
              <a:lnSpc>
                <a:spcPts val="21007"/>
              </a:lnSpc>
            </a:pPr>
            <a:r>
              <a:rPr lang="en-US" b="true" sz="15005" spc="-495">
                <a:solidFill>
                  <a:srgbClr val="000000"/>
                </a:solidFill>
                <a:latin typeface="Roboto Bold"/>
                <a:ea typeface="Roboto Bold"/>
                <a:cs typeface="Roboto Bold"/>
                <a:sym typeface="Roboto Bold"/>
              </a:rPr>
              <a:t>DEMO SẢN PHẨM</a:t>
            </a:r>
          </a:p>
        </p:txBody>
      </p:sp>
      <p:sp>
        <p:nvSpPr>
          <p:cNvPr name="TextBox 11" id="11"/>
          <p:cNvSpPr txBox="true"/>
          <p:nvPr/>
        </p:nvSpPr>
        <p:spPr>
          <a:xfrm rot="0">
            <a:off x="934458" y="9210675"/>
            <a:ext cx="29780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19</a:t>
            </a:r>
          </a:p>
        </p:txBody>
      </p:sp>
    </p:spTree>
  </p:cSld>
  <p:clrMapOvr>
    <a:masterClrMapping/>
  </p:clrMapOvr>
  <p:transition spd="slow">
    <p:cover dir="l"/>
  </p:transition>
</p:sld>
</file>

<file path=ppt/slides/slide2.xml><?xml version="1.0" encoding="utf-8"?>
<p:sld xmlns:p="http://schemas.openxmlformats.org/presentationml/2006/main" xmlns:a="http://schemas.openxmlformats.org/drawingml/2006/main">
  <p:cSld>
    <p:bg>
      <p:bgPr>
        <a:solidFill>
          <a:srgbClr val="EBE2D6"/>
        </a:solidFill>
      </p:bgPr>
    </p:bg>
    <p:spTree>
      <p:nvGrpSpPr>
        <p:cNvPr id="1" name=""/>
        <p:cNvGrpSpPr/>
        <p:nvPr/>
      </p:nvGrpSpPr>
      <p:grpSpPr>
        <a:xfrm>
          <a:off x="0" y="0"/>
          <a:ext cx="0" cy="0"/>
          <a:chOff x="0" y="0"/>
          <a:chExt cx="0" cy="0"/>
        </a:xfrm>
      </p:grpSpPr>
      <p:sp>
        <p:nvSpPr>
          <p:cNvPr name="TextBox 2" id="2"/>
          <p:cNvSpPr txBox="true"/>
          <p:nvPr/>
        </p:nvSpPr>
        <p:spPr>
          <a:xfrm rot="0">
            <a:off x="1817638" y="874873"/>
            <a:ext cx="2553593" cy="679450"/>
          </a:xfrm>
          <a:prstGeom prst="rect">
            <a:avLst/>
          </a:prstGeom>
        </p:spPr>
        <p:txBody>
          <a:bodyPr anchor="t" rtlCol="false" tIns="0" lIns="0" bIns="0" rIns="0">
            <a:spAutoFit/>
          </a:bodyPr>
          <a:lstStyle/>
          <a:p>
            <a:pPr algn="just">
              <a:lnSpc>
                <a:spcPts val="5599"/>
              </a:lnSpc>
              <a:spcBef>
                <a:spcPct val="0"/>
              </a:spcBef>
            </a:pPr>
            <a:r>
              <a:rPr lang="en-US" b="true" sz="3999" spc="-131">
                <a:solidFill>
                  <a:srgbClr val="000000"/>
                </a:solidFill>
                <a:latin typeface="Noto Sans Bold"/>
                <a:ea typeface="Noto Sans Bold"/>
                <a:cs typeface="Noto Sans Bold"/>
                <a:sym typeface="Noto Sans Bold"/>
              </a:rPr>
              <a:t>NỘI DUNG</a:t>
            </a:r>
          </a:p>
        </p:txBody>
      </p:sp>
      <p:sp>
        <p:nvSpPr>
          <p:cNvPr name="TextBox 3" id="3"/>
          <p:cNvSpPr txBox="true"/>
          <p:nvPr/>
        </p:nvSpPr>
        <p:spPr>
          <a:xfrm rot="0">
            <a:off x="1817638" y="1859123"/>
            <a:ext cx="5526286" cy="679450"/>
          </a:xfrm>
          <a:prstGeom prst="rect">
            <a:avLst/>
          </a:prstGeom>
        </p:spPr>
        <p:txBody>
          <a:bodyPr anchor="t" rtlCol="false" tIns="0" lIns="0" bIns="0" rIns="0">
            <a:spAutoFit/>
          </a:bodyPr>
          <a:lstStyle/>
          <a:p>
            <a:pPr algn="just">
              <a:lnSpc>
                <a:spcPts val="5599"/>
              </a:lnSpc>
              <a:spcBef>
                <a:spcPct val="0"/>
              </a:spcBef>
            </a:pPr>
            <a:r>
              <a:rPr lang="en-US" b="true" sz="3999">
                <a:solidFill>
                  <a:srgbClr val="000000"/>
                </a:solidFill>
                <a:latin typeface="Noto Sans Bold"/>
                <a:ea typeface="Noto Sans Bold"/>
                <a:cs typeface="Noto Sans Bold"/>
                <a:sym typeface="Noto Sans Bold"/>
              </a:rPr>
              <a:t> I. LÝ DO CHỌN ĐỀ TÀI</a:t>
            </a:r>
          </a:p>
        </p:txBody>
      </p:sp>
      <p:sp>
        <p:nvSpPr>
          <p:cNvPr name="TextBox 4" id="4"/>
          <p:cNvSpPr txBox="true"/>
          <p:nvPr/>
        </p:nvSpPr>
        <p:spPr>
          <a:xfrm rot="0">
            <a:off x="1871690" y="2840383"/>
            <a:ext cx="11675783" cy="679450"/>
          </a:xfrm>
          <a:prstGeom prst="rect">
            <a:avLst/>
          </a:prstGeom>
        </p:spPr>
        <p:txBody>
          <a:bodyPr anchor="t" rtlCol="false" tIns="0" lIns="0" bIns="0" rIns="0">
            <a:spAutoFit/>
          </a:bodyPr>
          <a:lstStyle/>
          <a:p>
            <a:pPr algn="just">
              <a:lnSpc>
                <a:spcPts val="5599"/>
              </a:lnSpc>
            </a:pPr>
            <a:r>
              <a:rPr lang="en-US" b="true" sz="3999" spc="-131">
                <a:solidFill>
                  <a:srgbClr val="000000"/>
                </a:solidFill>
                <a:latin typeface="Noto Sans Bold"/>
                <a:ea typeface="Noto Sans Bold"/>
                <a:cs typeface="Noto Sans Bold"/>
                <a:sym typeface="Noto Sans Bold"/>
              </a:rPr>
              <a:t>II. MỤC TIÊU CỦA DỰ ÁN</a:t>
            </a:r>
          </a:p>
        </p:txBody>
      </p:sp>
      <p:sp>
        <p:nvSpPr>
          <p:cNvPr name="TextBox 5" id="5"/>
          <p:cNvSpPr txBox="true"/>
          <p:nvPr/>
        </p:nvSpPr>
        <p:spPr>
          <a:xfrm rot="0">
            <a:off x="1817638" y="4036763"/>
            <a:ext cx="16082468" cy="679450"/>
          </a:xfrm>
          <a:prstGeom prst="rect">
            <a:avLst/>
          </a:prstGeom>
        </p:spPr>
        <p:txBody>
          <a:bodyPr anchor="t" rtlCol="false" tIns="0" lIns="0" bIns="0" rIns="0">
            <a:spAutoFit/>
          </a:bodyPr>
          <a:lstStyle/>
          <a:p>
            <a:pPr algn="just">
              <a:lnSpc>
                <a:spcPts val="5599"/>
              </a:lnSpc>
              <a:spcBef>
                <a:spcPct val="0"/>
              </a:spcBef>
            </a:pPr>
            <a:r>
              <a:rPr lang="en-US" b="true" sz="3999">
                <a:solidFill>
                  <a:srgbClr val="000000"/>
                </a:solidFill>
                <a:latin typeface="Noto Sans Bold"/>
                <a:ea typeface="Noto Sans Bold"/>
                <a:cs typeface="Noto Sans Bold"/>
                <a:sym typeface="Noto Sans Bold"/>
              </a:rPr>
              <a:t>III. ĐỐI TƯỢNG VÀ PHẠM VI NGHIÊM CỨU</a:t>
            </a:r>
          </a:p>
        </p:txBody>
      </p:sp>
      <p:sp>
        <p:nvSpPr>
          <p:cNvPr name="TextBox 6" id="6"/>
          <p:cNvSpPr txBox="true"/>
          <p:nvPr/>
        </p:nvSpPr>
        <p:spPr>
          <a:xfrm rot="0">
            <a:off x="1817638" y="5230564"/>
            <a:ext cx="9191000" cy="679450"/>
          </a:xfrm>
          <a:prstGeom prst="rect">
            <a:avLst/>
          </a:prstGeom>
        </p:spPr>
        <p:txBody>
          <a:bodyPr anchor="t" rtlCol="false" tIns="0" lIns="0" bIns="0" rIns="0">
            <a:spAutoFit/>
          </a:bodyPr>
          <a:lstStyle/>
          <a:p>
            <a:pPr algn="just">
              <a:lnSpc>
                <a:spcPts val="5599"/>
              </a:lnSpc>
            </a:pPr>
            <a:r>
              <a:rPr lang="en-US" b="true" sz="3999" spc="-131">
                <a:solidFill>
                  <a:srgbClr val="000000"/>
                </a:solidFill>
                <a:latin typeface="Noto Sans Bold"/>
                <a:ea typeface="Noto Sans Bold"/>
                <a:cs typeface="Noto Sans Bold"/>
                <a:sym typeface="Noto Sans Bold"/>
              </a:rPr>
              <a:t> IV. CƠ SỞ LÝ THUYẾT</a:t>
            </a:r>
          </a:p>
        </p:txBody>
      </p:sp>
      <p:sp>
        <p:nvSpPr>
          <p:cNvPr name="TextBox 7" id="7"/>
          <p:cNvSpPr txBox="true"/>
          <p:nvPr/>
        </p:nvSpPr>
        <p:spPr>
          <a:xfrm rot="0">
            <a:off x="1871690" y="6424364"/>
            <a:ext cx="12926329" cy="679450"/>
          </a:xfrm>
          <a:prstGeom prst="rect">
            <a:avLst/>
          </a:prstGeom>
        </p:spPr>
        <p:txBody>
          <a:bodyPr anchor="t" rtlCol="false" tIns="0" lIns="0" bIns="0" rIns="0">
            <a:spAutoFit/>
          </a:bodyPr>
          <a:lstStyle/>
          <a:p>
            <a:pPr algn="just">
              <a:lnSpc>
                <a:spcPts val="5599"/>
              </a:lnSpc>
            </a:pPr>
            <a:r>
              <a:rPr lang="en-US" b="true" sz="3999" spc="-131">
                <a:solidFill>
                  <a:srgbClr val="000000"/>
                </a:solidFill>
                <a:latin typeface="Noto Sans Bold"/>
                <a:ea typeface="Noto Sans Bold"/>
                <a:cs typeface="Noto Sans Bold"/>
                <a:sym typeface="Noto Sans Bold"/>
              </a:rPr>
              <a:t>V. Kiến trúc tổng thể hệ thống</a:t>
            </a:r>
          </a:p>
        </p:txBody>
      </p:sp>
      <p:sp>
        <p:nvSpPr>
          <p:cNvPr name="TextBox 8" id="8"/>
          <p:cNvSpPr txBox="true"/>
          <p:nvPr/>
        </p:nvSpPr>
        <p:spPr>
          <a:xfrm rot="0">
            <a:off x="1871690" y="7618164"/>
            <a:ext cx="11549324" cy="679450"/>
          </a:xfrm>
          <a:prstGeom prst="rect">
            <a:avLst/>
          </a:prstGeom>
        </p:spPr>
        <p:txBody>
          <a:bodyPr anchor="t" rtlCol="false" tIns="0" lIns="0" bIns="0" rIns="0">
            <a:spAutoFit/>
          </a:bodyPr>
          <a:lstStyle/>
          <a:p>
            <a:pPr algn="just">
              <a:lnSpc>
                <a:spcPts val="5599"/>
              </a:lnSpc>
              <a:spcBef>
                <a:spcPct val="0"/>
              </a:spcBef>
            </a:pPr>
            <a:r>
              <a:rPr lang="en-US" b="true" sz="3999">
                <a:solidFill>
                  <a:srgbClr val="000000"/>
                </a:solidFill>
                <a:latin typeface="Noto Sans Bold"/>
                <a:ea typeface="Noto Sans Bold"/>
                <a:cs typeface="Noto Sans Bold"/>
                <a:sym typeface="Noto Sans Bold"/>
              </a:rPr>
              <a:t>VI. Kết quả đạt được</a:t>
            </a:r>
          </a:p>
        </p:txBody>
      </p:sp>
      <p:sp>
        <p:nvSpPr>
          <p:cNvPr name="TextBox 9" id="9"/>
          <p:cNvSpPr txBox="true"/>
          <p:nvPr/>
        </p:nvSpPr>
        <p:spPr>
          <a:xfrm rot="0">
            <a:off x="1817638" y="8811964"/>
            <a:ext cx="15387610" cy="1384300"/>
          </a:xfrm>
          <a:prstGeom prst="rect">
            <a:avLst/>
          </a:prstGeom>
        </p:spPr>
        <p:txBody>
          <a:bodyPr anchor="t" rtlCol="false" tIns="0" lIns="0" bIns="0" rIns="0">
            <a:spAutoFit/>
          </a:bodyPr>
          <a:lstStyle/>
          <a:p>
            <a:pPr algn="just">
              <a:lnSpc>
                <a:spcPts val="5599"/>
              </a:lnSpc>
            </a:pPr>
            <a:r>
              <a:rPr lang="en-US" sz="3999" b="true">
                <a:solidFill>
                  <a:srgbClr val="343434"/>
                </a:solidFill>
                <a:latin typeface="Noto Sans Bold"/>
                <a:ea typeface="Noto Sans Bold"/>
                <a:cs typeface="Noto Sans Bold"/>
                <a:sym typeface="Noto Sans Bold"/>
              </a:rPr>
              <a:t>VII. HƯỚNG PHÁT TRIỂN</a:t>
            </a:r>
          </a:p>
          <a:p>
            <a:pPr algn="just">
              <a:lnSpc>
                <a:spcPts val="5599"/>
              </a:lnSpc>
            </a:pPr>
          </a:p>
        </p:txBody>
      </p:sp>
      <p:sp>
        <p:nvSpPr>
          <p:cNvPr name="TextBox 10" id="10"/>
          <p:cNvSpPr txBox="true"/>
          <p:nvPr/>
        </p:nvSpPr>
        <p:spPr>
          <a:xfrm rot="0">
            <a:off x="995998" y="9210675"/>
            <a:ext cx="174724" cy="771757"/>
          </a:xfrm>
          <a:prstGeom prst="rect">
            <a:avLst/>
          </a:prstGeom>
        </p:spPr>
        <p:txBody>
          <a:bodyPr anchor="t" rtlCol="false" tIns="0" lIns="0" bIns="0" rIns="0">
            <a:spAutoFit/>
          </a:bodyPr>
          <a:lstStyle/>
          <a:p>
            <a:pPr algn="ctr">
              <a:lnSpc>
                <a:spcPts val="3137"/>
              </a:lnSpc>
            </a:pPr>
            <a:r>
              <a:rPr lang="en-US" sz="2240" u="sng">
                <a:solidFill>
                  <a:srgbClr val="000000"/>
                </a:solidFill>
                <a:latin typeface="Now"/>
                <a:ea typeface="Now"/>
                <a:cs typeface="Now"/>
                <a:sym typeface="Now"/>
              </a:rPr>
              <a:t>2</a:t>
            </a:r>
          </a:p>
          <a:p>
            <a:pPr algn="ctr">
              <a:lnSpc>
                <a:spcPts val="3137"/>
              </a:lnSpc>
              <a:spcBef>
                <a:spcPct val="0"/>
              </a:spcBef>
            </a:pPr>
          </a:p>
        </p:txBody>
      </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p:cSld>
    <p:bg>
      <p:bgPr>
        <a:solidFill>
          <a:srgbClr val="F4F3F3"/>
        </a:solidFill>
      </p:bgPr>
    </p:bg>
    <p:spTree>
      <p:nvGrpSpPr>
        <p:cNvPr id="1" name=""/>
        <p:cNvGrpSpPr/>
        <p:nvPr/>
      </p:nvGrpSpPr>
      <p:grpSpPr>
        <a:xfrm>
          <a:off x="0" y="0"/>
          <a:ext cx="0" cy="0"/>
          <a:chOff x="0" y="0"/>
          <a:chExt cx="0" cy="0"/>
        </a:xfrm>
      </p:grpSpPr>
      <p:grpSp>
        <p:nvGrpSpPr>
          <p:cNvPr name="Group 2" id="2"/>
          <p:cNvGrpSpPr/>
          <p:nvPr/>
        </p:nvGrpSpPr>
        <p:grpSpPr>
          <a:xfrm rot="0">
            <a:off x="2283605" y="3263730"/>
            <a:ext cx="4396493" cy="47810"/>
            <a:chOff x="0" y="0"/>
            <a:chExt cx="1157924" cy="12592"/>
          </a:xfrm>
        </p:grpSpPr>
        <p:sp>
          <p:nvSpPr>
            <p:cNvPr name="Freeform 3" id="3"/>
            <p:cNvSpPr/>
            <p:nvPr/>
          </p:nvSpPr>
          <p:spPr>
            <a:xfrm flipH="false" flipV="false" rot="0">
              <a:off x="0" y="0"/>
              <a:ext cx="1157924" cy="12592"/>
            </a:xfrm>
            <a:custGeom>
              <a:avLst/>
              <a:gdLst/>
              <a:ahLst/>
              <a:cxnLst/>
              <a:rect r="r" b="b" t="t" l="l"/>
              <a:pathLst>
                <a:path h="12592" w="1157924">
                  <a:moveTo>
                    <a:pt x="0" y="0"/>
                  </a:moveTo>
                  <a:lnTo>
                    <a:pt x="1157924" y="0"/>
                  </a:lnTo>
                  <a:lnTo>
                    <a:pt x="1157924" y="12592"/>
                  </a:lnTo>
                  <a:lnTo>
                    <a:pt x="0" y="12592"/>
                  </a:lnTo>
                  <a:close/>
                </a:path>
              </a:pathLst>
            </a:custGeom>
            <a:solidFill>
              <a:srgbClr val="CD8E81"/>
            </a:solidFill>
          </p:spPr>
        </p:sp>
        <p:sp>
          <p:nvSpPr>
            <p:cNvPr name="TextBox 4" id="4"/>
            <p:cNvSpPr txBox="true"/>
            <p:nvPr/>
          </p:nvSpPr>
          <p:spPr>
            <a:xfrm>
              <a:off x="0" y="-38100"/>
              <a:ext cx="1157924" cy="50692"/>
            </a:xfrm>
            <a:prstGeom prst="rect">
              <a:avLst/>
            </a:prstGeom>
          </p:spPr>
          <p:txBody>
            <a:bodyPr anchor="ctr" rtlCol="false" tIns="50800" lIns="50800" bIns="50800" rIns="50800"/>
            <a:lstStyle/>
            <a:p>
              <a:pPr algn="just">
                <a:lnSpc>
                  <a:spcPts val="2659"/>
                </a:lnSpc>
              </a:pPr>
            </a:p>
          </p:txBody>
        </p:sp>
      </p:grpSp>
      <p:sp>
        <p:nvSpPr>
          <p:cNvPr name="AutoShape 5" id="5"/>
          <p:cNvSpPr/>
          <p:nvPr/>
        </p:nvSpPr>
        <p:spPr>
          <a:xfrm flipV="true">
            <a:off x="6446214" y="4231804"/>
            <a:ext cx="0" cy="5248733"/>
          </a:xfrm>
          <a:prstGeom prst="line">
            <a:avLst/>
          </a:prstGeom>
          <a:ln cap="flat" w="9525">
            <a:solidFill>
              <a:srgbClr val="002250"/>
            </a:solidFill>
            <a:prstDash val="sysDot"/>
            <a:headEnd type="none" len="sm" w="sm"/>
            <a:tailEnd type="none" len="sm" w="sm"/>
          </a:ln>
        </p:spPr>
      </p:sp>
      <p:sp>
        <p:nvSpPr>
          <p:cNvPr name="TextBox 6" id="6"/>
          <p:cNvSpPr txBox="true"/>
          <p:nvPr/>
        </p:nvSpPr>
        <p:spPr>
          <a:xfrm rot="0">
            <a:off x="1911178" y="2354783"/>
            <a:ext cx="15892341" cy="710946"/>
          </a:xfrm>
          <a:prstGeom prst="rect">
            <a:avLst/>
          </a:prstGeom>
        </p:spPr>
        <p:txBody>
          <a:bodyPr anchor="t" rtlCol="false" tIns="0" lIns="0" bIns="0" rIns="0">
            <a:spAutoFit/>
          </a:bodyPr>
          <a:lstStyle/>
          <a:p>
            <a:pPr algn="just" marL="0" indent="0" lvl="0">
              <a:lnSpc>
                <a:spcPts val="2832"/>
              </a:lnSpc>
            </a:pPr>
            <a:r>
              <a:rPr lang="en-US" b="true" sz="2400" spc="-48">
                <a:solidFill>
                  <a:srgbClr val="002250"/>
                </a:solidFill>
                <a:latin typeface="League Spartan"/>
                <a:ea typeface="League Spartan"/>
                <a:cs typeface="League Spartan"/>
                <a:sym typeface="League Spartan"/>
              </a:rPr>
              <a:t>Bên cạnh những kết quả đạt được, hệ thống FreshFarm vẫn còn một số hạn chế cần tiếp tục hoàn thiện. Trong tương lai, đề tài có thể được mở rộng và phát triển theo các hướng sau:</a:t>
            </a:r>
          </a:p>
        </p:txBody>
      </p:sp>
      <p:sp>
        <p:nvSpPr>
          <p:cNvPr name="TextBox 7" id="7"/>
          <p:cNvSpPr txBox="true"/>
          <p:nvPr/>
        </p:nvSpPr>
        <p:spPr>
          <a:xfrm rot="0">
            <a:off x="1763520" y="4567855"/>
            <a:ext cx="4494390" cy="5273911"/>
          </a:xfrm>
          <a:prstGeom prst="rect">
            <a:avLst/>
          </a:prstGeom>
        </p:spPr>
        <p:txBody>
          <a:bodyPr anchor="t" rtlCol="false" tIns="0" lIns="0" bIns="0" rIns="0">
            <a:spAutoFit/>
          </a:bodyPr>
          <a:lstStyle/>
          <a:p>
            <a:pPr algn="just" marL="429791" indent="-214896" lvl="1">
              <a:lnSpc>
                <a:spcPts val="2786"/>
              </a:lnSpc>
              <a:buFont typeface="Arial"/>
              <a:buChar char="•"/>
            </a:pPr>
            <a:r>
              <a:rPr lang="en-US" sz="1990" spc="17">
                <a:solidFill>
                  <a:srgbClr val="002250"/>
                </a:solidFill>
                <a:latin typeface="Cabin"/>
                <a:ea typeface="Cabin"/>
                <a:cs typeface="Cabin"/>
                <a:sym typeface="Cabin"/>
              </a:rPr>
              <a:t>Tích hợp các cổng thanh toán trực tuyến phổ biến như VNPay, MoMo, PayPal nhằm nâng cao trải nghiệm thanh toán.</a:t>
            </a:r>
          </a:p>
          <a:p>
            <a:pPr algn="just" marL="429791" indent="-214896" lvl="1">
              <a:lnSpc>
                <a:spcPts val="2786"/>
              </a:lnSpc>
              <a:buFont typeface="Arial"/>
              <a:buChar char="•"/>
            </a:pPr>
            <a:r>
              <a:rPr lang="en-US" sz="1990" spc="17">
                <a:solidFill>
                  <a:srgbClr val="002250"/>
                </a:solidFill>
                <a:latin typeface="Cabin"/>
                <a:ea typeface="Cabin"/>
                <a:cs typeface="Cabin"/>
                <a:sym typeface="Cabin"/>
              </a:rPr>
              <a:t>Triển khai hệ thống thông báo tự động qua email và push notification.</a:t>
            </a:r>
          </a:p>
          <a:p>
            <a:pPr algn="just" marL="429791" indent="-214896" lvl="1">
              <a:lnSpc>
                <a:spcPts val="2786"/>
              </a:lnSpc>
              <a:buFont typeface="Arial"/>
              <a:buChar char="•"/>
            </a:pPr>
            <a:r>
              <a:rPr lang="en-US" sz="1990" spc="17">
                <a:solidFill>
                  <a:srgbClr val="002250"/>
                </a:solidFill>
                <a:latin typeface="Cabin"/>
                <a:ea typeface="Cabin"/>
                <a:cs typeface="Cabin"/>
                <a:sym typeface="Cabin"/>
              </a:rPr>
              <a:t>Bổ sung chức năng tìm kiếm nâng cao và gợi ý sản phẩm dựa trên hành vi người dùng.</a:t>
            </a:r>
          </a:p>
          <a:p>
            <a:pPr algn="just" marL="429791" indent="-214896" lvl="1">
              <a:lnSpc>
                <a:spcPts val="2786"/>
              </a:lnSpc>
              <a:buFont typeface="Arial"/>
              <a:buChar char="•"/>
            </a:pPr>
            <a:r>
              <a:rPr lang="en-US" sz="1990" spc="17">
                <a:solidFill>
                  <a:srgbClr val="002250"/>
                </a:solidFill>
                <a:latin typeface="Cabin"/>
                <a:ea typeface="Cabin"/>
                <a:cs typeface="Cabin"/>
                <a:sym typeface="Cabin"/>
              </a:rPr>
              <a:t>Tăng cường bảo mật với các cơ chế như JWT nâng cao, CSRF Protection và Rate Limiting.</a:t>
            </a:r>
          </a:p>
          <a:p>
            <a:pPr algn="just" marL="429791" indent="-214896" lvl="1">
              <a:lnSpc>
                <a:spcPts val="2786"/>
              </a:lnSpc>
              <a:buFont typeface="Arial"/>
              <a:buChar char="•"/>
            </a:pPr>
            <a:r>
              <a:rPr lang="en-US" sz="1990" spc="17">
                <a:solidFill>
                  <a:srgbClr val="002250"/>
                </a:solidFill>
                <a:latin typeface="Cabin"/>
                <a:ea typeface="Cabin"/>
                <a:cs typeface="Cabin"/>
                <a:sym typeface="Cabin"/>
              </a:rPr>
              <a:t>Phát triển ứng dụng di động (mobile app) để mở rộng phạm vi sử dụng.</a:t>
            </a:r>
          </a:p>
          <a:p>
            <a:pPr algn="just">
              <a:lnSpc>
                <a:spcPts val="2786"/>
              </a:lnSpc>
            </a:pPr>
          </a:p>
        </p:txBody>
      </p:sp>
      <p:sp>
        <p:nvSpPr>
          <p:cNvPr name="TextBox 8" id="8"/>
          <p:cNvSpPr txBox="true"/>
          <p:nvPr/>
        </p:nvSpPr>
        <p:spPr>
          <a:xfrm rot="0">
            <a:off x="7002196" y="4567855"/>
            <a:ext cx="3926926" cy="3863975"/>
          </a:xfrm>
          <a:prstGeom prst="rect">
            <a:avLst/>
          </a:prstGeom>
        </p:spPr>
        <p:txBody>
          <a:bodyPr anchor="t" rtlCol="false" tIns="0" lIns="0" bIns="0" rIns="0">
            <a:spAutoFit/>
          </a:bodyPr>
          <a:lstStyle/>
          <a:p>
            <a:pPr algn="just" marL="431799" indent="-215899" lvl="1">
              <a:lnSpc>
                <a:spcPts val="2799"/>
              </a:lnSpc>
              <a:buFont typeface="Arial"/>
              <a:buChar char="•"/>
            </a:pPr>
            <a:r>
              <a:rPr lang="en-US" sz="1999" spc="17">
                <a:solidFill>
                  <a:srgbClr val="002250"/>
                </a:solidFill>
                <a:latin typeface="Cabin"/>
                <a:ea typeface="Cabin"/>
                <a:cs typeface="Cabin"/>
                <a:sym typeface="Cabin"/>
              </a:rPr>
              <a:t>Tối ưu hóa SEO nhằm nâng cao khả năng tiếp cận khách hàng.</a:t>
            </a:r>
          </a:p>
          <a:p>
            <a:pPr algn="just" marL="431799" indent="-215899" lvl="1">
              <a:lnSpc>
                <a:spcPts val="2799"/>
              </a:lnSpc>
              <a:buFont typeface="Arial"/>
              <a:buChar char="•"/>
            </a:pPr>
            <a:r>
              <a:rPr lang="en-US" sz="1999" spc="17">
                <a:solidFill>
                  <a:srgbClr val="002250"/>
                </a:solidFill>
                <a:latin typeface="Cabin"/>
                <a:ea typeface="Cabin"/>
                <a:cs typeface="Cabin"/>
                <a:sym typeface="Cabin"/>
              </a:rPr>
              <a:t>Kết hợp mạng xã hội và các chiến dịch marketing trực tuyến.</a:t>
            </a:r>
          </a:p>
          <a:p>
            <a:pPr algn="just" marL="431799" indent="-215899" lvl="1">
              <a:lnSpc>
                <a:spcPts val="2799"/>
              </a:lnSpc>
              <a:buFont typeface="Arial"/>
              <a:buChar char="•"/>
            </a:pPr>
            <a:r>
              <a:rPr lang="en-US" sz="1999" spc="17">
                <a:solidFill>
                  <a:srgbClr val="002250"/>
                </a:solidFill>
                <a:latin typeface="Cabin"/>
                <a:ea typeface="Cabin"/>
                <a:cs typeface="Cabin"/>
                <a:sym typeface="Cabin"/>
              </a:rPr>
              <a:t>Xây dựng chương trình khuyến mãi, tích điểm và khách hàng thân thiết.</a:t>
            </a:r>
          </a:p>
          <a:p>
            <a:pPr algn="just" marL="431799" indent="-215899" lvl="1">
              <a:lnSpc>
                <a:spcPts val="2799"/>
              </a:lnSpc>
              <a:buFont typeface="Arial"/>
              <a:buChar char="•"/>
            </a:pPr>
            <a:r>
              <a:rPr lang="en-US" sz="1999" spc="18">
                <a:solidFill>
                  <a:srgbClr val="002250"/>
                </a:solidFill>
                <a:latin typeface="Cabin"/>
                <a:ea typeface="Cabin"/>
                <a:cs typeface="Cabin"/>
                <a:sym typeface="Cabin"/>
              </a:rPr>
              <a:t>Thu thập phản hồi người dùng để liên tục cải tiến chất lượng dịch vụ.</a:t>
            </a:r>
          </a:p>
          <a:p>
            <a:pPr algn="just">
              <a:lnSpc>
                <a:spcPts val="2799"/>
              </a:lnSpc>
            </a:pPr>
          </a:p>
        </p:txBody>
      </p:sp>
      <p:sp>
        <p:nvSpPr>
          <p:cNvPr name="TextBox 9" id="9"/>
          <p:cNvSpPr txBox="true"/>
          <p:nvPr/>
        </p:nvSpPr>
        <p:spPr>
          <a:xfrm rot="0">
            <a:off x="1911178" y="3805582"/>
            <a:ext cx="4039510" cy="310012"/>
          </a:xfrm>
          <a:prstGeom prst="rect">
            <a:avLst/>
          </a:prstGeom>
        </p:spPr>
        <p:txBody>
          <a:bodyPr anchor="t" rtlCol="false" tIns="0" lIns="0" bIns="0" rIns="0">
            <a:spAutoFit/>
          </a:bodyPr>
          <a:lstStyle/>
          <a:p>
            <a:pPr algn="just">
              <a:lnSpc>
                <a:spcPts val="2421"/>
              </a:lnSpc>
            </a:pPr>
            <a:r>
              <a:rPr lang="en-US" sz="2052" spc="-41">
                <a:solidFill>
                  <a:srgbClr val="002250"/>
                </a:solidFill>
                <a:latin typeface="League Spartan"/>
                <a:ea typeface="League Spartan"/>
                <a:cs typeface="League Spartan"/>
                <a:sym typeface="League Spartan"/>
              </a:rPr>
              <a:t>Cải tiến và mở rộng hệ thống</a:t>
            </a:r>
          </a:p>
        </p:txBody>
      </p:sp>
      <p:sp>
        <p:nvSpPr>
          <p:cNvPr name="TextBox 10" id="10"/>
          <p:cNvSpPr txBox="true"/>
          <p:nvPr/>
        </p:nvSpPr>
        <p:spPr>
          <a:xfrm rot="0">
            <a:off x="6874044" y="3844190"/>
            <a:ext cx="4183231" cy="271404"/>
          </a:xfrm>
          <a:prstGeom prst="rect">
            <a:avLst/>
          </a:prstGeom>
        </p:spPr>
        <p:txBody>
          <a:bodyPr anchor="t" rtlCol="false" tIns="0" lIns="0" bIns="0" rIns="0">
            <a:spAutoFit/>
          </a:bodyPr>
          <a:lstStyle/>
          <a:p>
            <a:pPr algn="just">
              <a:lnSpc>
                <a:spcPts val="2185"/>
              </a:lnSpc>
            </a:pPr>
            <a:r>
              <a:rPr lang="en-US" sz="1852" spc="-37">
                <a:solidFill>
                  <a:srgbClr val="002250"/>
                </a:solidFill>
                <a:latin typeface="League Spartan"/>
                <a:ea typeface="League Spartan"/>
                <a:cs typeface="League Spartan"/>
                <a:sym typeface="League Spartan"/>
              </a:rPr>
              <a:t>Tiếp thị và phát triển người dùng</a:t>
            </a:r>
          </a:p>
        </p:txBody>
      </p:sp>
      <p:sp>
        <p:nvSpPr>
          <p:cNvPr name="AutoShape 11" id="11"/>
          <p:cNvSpPr/>
          <p:nvPr/>
        </p:nvSpPr>
        <p:spPr>
          <a:xfrm flipV="true">
            <a:off x="11678172" y="4157099"/>
            <a:ext cx="0" cy="5248733"/>
          </a:xfrm>
          <a:prstGeom prst="line">
            <a:avLst/>
          </a:prstGeom>
          <a:ln cap="flat" w="9525">
            <a:solidFill>
              <a:srgbClr val="002250"/>
            </a:solidFill>
            <a:prstDash val="sysDot"/>
            <a:headEnd type="none" len="sm" w="sm"/>
            <a:tailEnd type="none" len="sm" w="sm"/>
          </a:ln>
        </p:spPr>
      </p:sp>
      <p:sp>
        <p:nvSpPr>
          <p:cNvPr name="TextBox 12" id="12"/>
          <p:cNvSpPr txBox="true"/>
          <p:nvPr/>
        </p:nvSpPr>
        <p:spPr>
          <a:xfrm rot="0">
            <a:off x="12062045" y="4558330"/>
            <a:ext cx="4397305" cy="42259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spc="18">
                <a:solidFill>
                  <a:srgbClr val="002250"/>
                </a:solidFill>
                <a:latin typeface="Cabin"/>
                <a:ea typeface="Cabin"/>
                <a:cs typeface="Cabin"/>
                <a:sym typeface="Cabin"/>
              </a:rPr>
              <a:t>Mở rộng hệ thống để hỗ trợ nhiều nhà cung cấp nông sản.</a:t>
            </a:r>
          </a:p>
          <a:p>
            <a:pPr algn="just" marL="431801" indent="-215900" lvl="1">
              <a:lnSpc>
                <a:spcPts val="2800"/>
              </a:lnSpc>
              <a:buFont typeface="Arial"/>
              <a:buChar char="•"/>
            </a:pPr>
            <a:r>
              <a:rPr lang="en-US" sz="2000" spc="18">
                <a:solidFill>
                  <a:srgbClr val="002250"/>
                </a:solidFill>
                <a:latin typeface="Cabin"/>
                <a:ea typeface="Cabin"/>
                <a:cs typeface="Cabin"/>
                <a:sym typeface="Cabin"/>
              </a:rPr>
              <a:t>Xây dựng hệ thống phân tích dữ liệu và báo cáo phục vụ quản lý và kinh doanh.</a:t>
            </a:r>
          </a:p>
          <a:p>
            <a:pPr algn="just" marL="431801" indent="-215900" lvl="1">
              <a:lnSpc>
                <a:spcPts val="2800"/>
              </a:lnSpc>
              <a:buFont typeface="Arial"/>
              <a:buChar char="•"/>
            </a:pPr>
            <a:r>
              <a:rPr lang="en-US" sz="2000" spc="18">
                <a:solidFill>
                  <a:srgbClr val="002250"/>
                </a:solidFill>
                <a:latin typeface="Cabin"/>
                <a:ea typeface="Cabin"/>
                <a:cs typeface="Cabin"/>
                <a:sym typeface="Cabin"/>
              </a:rPr>
              <a:t>Phát triển mô hình thương mại điện tử nông sản bền vững, minh bạch nguồn gốc.</a:t>
            </a:r>
          </a:p>
          <a:p>
            <a:pPr algn="just" marL="431801" indent="-215900" lvl="1">
              <a:lnSpc>
                <a:spcPts val="2800"/>
              </a:lnSpc>
              <a:buFont typeface="Arial"/>
              <a:buChar char="•"/>
            </a:pPr>
            <a:r>
              <a:rPr lang="en-US" sz="2000" spc="18">
                <a:solidFill>
                  <a:srgbClr val="002250"/>
                </a:solidFill>
                <a:latin typeface="Cabin"/>
                <a:ea typeface="Cabin"/>
                <a:cs typeface="Cabin"/>
                <a:sym typeface="Cabin"/>
              </a:rPr>
              <a:t>Hướng tới tích hợp trí tuệ nhân tạo trong gợi ý sản phẩm và dự báo nhu cầu tiêu dùng.</a:t>
            </a:r>
          </a:p>
          <a:p>
            <a:pPr algn="just">
              <a:lnSpc>
                <a:spcPts val="2800"/>
              </a:lnSpc>
            </a:pPr>
          </a:p>
        </p:txBody>
      </p:sp>
      <p:sp>
        <p:nvSpPr>
          <p:cNvPr name="TextBox 13" id="13"/>
          <p:cNvSpPr txBox="true"/>
          <p:nvPr/>
        </p:nvSpPr>
        <p:spPr>
          <a:xfrm rot="0">
            <a:off x="12302059" y="3885695"/>
            <a:ext cx="3437796" cy="271404"/>
          </a:xfrm>
          <a:prstGeom prst="rect">
            <a:avLst/>
          </a:prstGeom>
        </p:spPr>
        <p:txBody>
          <a:bodyPr anchor="t" rtlCol="false" tIns="0" lIns="0" bIns="0" rIns="0">
            <a:spAutoFit/>
          </a:bodyPr>
          <a:lstStyle/>
          <a:p>
            <a:pPr algn="just">
              <a:lnSpc>
                <a:spcPts val="2185"/>
              </a:lnSpc>
            </a:pPr>
            <a:r>
              <a:rPr lang="en-US" sz="1852" spc="-37">
                <a:solidFill>
                  <a:srgbClr val="002250"/>
                </a:solidFill>
                <a:latin typeface="League Spartan"/>
                <a:ea typeface="League Spartan"/>
                <a:cs typeface="League Spartan"/>
                <a:sym typeface="League Spartan"/>
              </a:rPr>
              <a:t>Kế hoạch phát triển dài hạn</a:t>
            </a:r>
          </a:p>
        </p:txBody>
      </p:sp>
      <p:sp>
        <p:nvSpPr>
          <p:cNvPr name="TextBox 14" id="14"/>
          <p:cNvSpPr txBox="true"/>
          <p:nvPr/>
        </p:nvSpPr>
        <p:spPr>
          <a:xfrm rot="0">
            <a:off x="1871690" y="771874"/>
            <a:ext cx="15387610" cy="1572597"/>
          </a:xfrm>
          <a:prstGeom prst="rect">
            <a:avLst/>
          </a:prstGeom>
        </p:spPr>
        <p:txBody>
          <a:bodyPr anchor="t" rtlCol="false" tIns="0" lIns="0" bIns="0" rIns="0">
            <a:spAutoFit/>
          </a:bodyPr>
          <a:lstStyle/>
          <a:p>
            <a:pPr algn="just">
              <a:lnSpc>
                <a:spcPts val="11862"/>
              </a:lnSpc>
            </a:pPr>
            <a:r>
              <a:rPr lang="en-US" sz="8473" b="true">
                <a:solidFill>
                  <a:srgbClr val="343434"/>
                </a:solidFill>
                <a:latin typeface="Playfair Display Bold"/>
                <a:ea typeface="Playfair Display Bold"/>
                <a:cs typeface="Playfair Display Bold"/>
                <a:sym typeface="Playfair Display Bold"/>
              </a:rPr>
              <a:t>VII. HƯỚNG PHÁT TRIỂN</a:t>
            </a:r>
          </a:p>
          <a:p>
            <a:pPr algn="just">
              <a:lnSpc>
                <a:spcPts val="105"/>
              </a:lnSpc>
            </a:pPr>
          </a:p>
        </p:txBody>
      </p:sp>
      <p:grpSp>
        <p:nvGrpSpPr>
          <p:cNvPr name="Group 15" id="15"/>
          <p:cNvGrpSpPr/>
          <p:nvPr/>
        </p:nvGrpSpPr>
        <p:grpSpPr>
          <a:xfrm rot="0">
            <a:off x="16459350" y="-183070"/>
            <a:ext cx="799950" cy="1800189"/>
            <a:chOff x="0" y="0"/>
            <a:chExt cx="1066600" cy="2400253"/>
          </a:xfrm>
        </p:grpSpPr>
        <p:grpSp>
          <p:nvGrpSpPr>
            <p:cNvPr name="Group 16" id="16"/>
            <p:cNvGrpSpPr/>
            <p:nvPr/>
          </p:nvGrpSpPr>
          <p:grpSpPr>
            <a:xfrm rot="0">
              <a:off x="0" y="0"/>
              <a:ext cx="1066600" cy="2400253"/>
              <a:chOff x="0" y="0"/>
              <a:chExt cx="210686" cy="474124"/>
            </a:xfrm>
          </p:grpSpPr>
          <p:sp>
            <p:nvSpPr>
              <p:cNvPr name="Freeform 17" id="17"/>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B38C77"/>
              </a:solidFill>
            </p:spPr>
          </p:sp>
          <p:sp>
            <p:nvSpPr>
              <p:cNvPr name="TextBox 18" id="18"/>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19" id="19"/>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04</a:t>
              </a:r>
            </a:p>
          </p:txBody>
        </p:sp>
      </p:grpSp>
      <p:sp>
        <p:nvSpPr>
          <p:cNvPr name="TextBox 20" id="20"/>
          <p:cNvSpPr txBox="true"/>
          <p:nvPr/>
        </p:nvSpPr>
        <p:spPr>
          <a:xfrm rot="0">
            <a:off x="896953" y="9210675"/>
            <a:ext cx="372814"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20</a:t>
            </a:r>
          </a:p>
        </p:txBody>
      </p:sp>
    </p:spTree>
  </p:cSld>
  <p:clrMapOvr>
    <a:masterClrMapping/>
  </p:clrMapOvr>
  <p:transition spd="slow">
    <p:cover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4" t="0" r="-3784" b="0"/>
            </a:stretch>
          </a:blipFill>
        </p:spPr>
      </p:sp>
      <p:grpSp>
        <p:nvGrpSpPr>
          <p:cNvPr name="Group 3" id="3"/>
          <p:cNvGrpSpPr/>
          <p:nvPr/>
        </p:nvGrpSpPr>
        <p:grpSpPr>
          <a:xfrm rot="5400000">
            <a:off x="2477705" y="-1449005"/>
            <a:ext cx="8813794" cy="11711804"/>
            <a:chOff x="0" y="0"/>
            <a:chExt cx="2321328" cy="3084590"/>
          </a:xfrm>
        </p:grpSpPr>
        <p:sp>
          <p:nvSpPr>
            <p:cNvPr name="Freeform 4" id="4"/>
            <p:cNvSpPr/>
            <p:nvPr/>
          </p:nvSpPr>
          <p:spPr>
            <a:xfrm flipH="false" flipV="false" rot="0">
              <a:off x="0" y="0"/>
              <a:ext cx="2321328" cy="3084590"/>
            </a:xfrm>
            <a:custGeom>
              <a:avLst/>
              <a:gdLst/>
              <a:ahLst/>
              <a:cxnLst/>
              <a:rect r="r" b="b" t="t" l="l"/>
              <a:pathLst>
                <a:path h="3084590" w="2321328">
                  <a:moveTo>
                    <a:pt x="0" y="0"/>
                  </a:moveTo>
                  <a:lnTo>
                    <a:pt x="2321328" y="0"/>
                  </a:lnTo>
                  <a:lnTo>
                    <a:pt x="2321328" y="3084590"/>
                  </a:lnTo>
                  <a:lnTo>
                    <a:pt x="0" y="3084590"/>
                  </a:lnTo>
                  <a:close/>
                </a:path>
              </a:pathLst>
            </a:custGeom>
            <a:solidFill>
              <a:srgbClr val="F4F3F3">
                <a:alpha val="84706"/>
              </a:srgbClr>
            </a:solidFill>
          </p:spPr>
        </p:sp>
        <p:sp>
          <p:nvSpPr>
            <p:cNvPr name="TextBox 5" id="5"/>
            <p:cNvSpPr txBox="true"/>
            <p:nvPr/>
          </p:nvSpPr>
          <p:spPr>
            <a:xfrm>
              <a:off x="0" y="-38100"/>
              <a:ext cx="2321328" cy="312269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27848" y="1847117"/>
            <a:ext cx="11113509" cy="5970617"/>
          </a:xfrm>
          <a:prstGeom prst="rect">
            <a:avLst/>
          </a:prstGeom>
        </p:spPr>
        <p:txBody>
          <a:bodyPr anchor="t" rtlCol="false" tIns="0" lIns="0" bIns="0" rIns="0">
            <a:spAutoFit/>
          </a:bodyPr>
          <a:lstStyle/>
          <a:p>
            <a:pPr algn="ctr">
              <a:lnSpc>
                <a:spcPts val="15835"/>
              </a:lnSpc>
            </a:pPr>
            <a:r>
              <a:rPr lang="en-US" b="true" sz="11311" spc="-373">
                <a:solidFill>
                  <a:srgbClr val="000000"/>
                </a:solidFill>
                <a:latin typeface="Roboto Bold"/>
                <a:ea typeface="Roboto Bold"/>
                <a:cs typeface="Roboto Bold"/>
                <a:sym typeface="Roboto Bold"/>
              </a:rPr>
              <a:t>THANKS FOR</a:t>
            </a:r>
          </a:p>
          <a:p>
            <a:pPr algn="ctr">
              <a:lnSpc>
                <a:spcPts val="15835"/>
              </a:lnSpc>
            </a:pPr>
            <a:r>
              <a:rPr lang="en-US" b="true" sz="11311" spc="-373">
                <a:solidFill>
                  <a:srgbClr val="000000"/>
                </a:solidFill>
                <a:latin typeface="Roboto Bold"/>
                <a:ea typeface="Roboto Bold"/>
                <a:cs typeface="Roboto Bold"/>
                <a:sym typeface="Roboto Bold"/>
              </a:rPr>
              <a:t>WATCHING</a:t>
            </a:r>
          </a:p>
          <a:p>
            <a:pPr algn="ctr">
              <a:lnSpc>
                <a:spcPts val="15835"/>
              </a:lnSpc>
            </a:pPr>
          </a:p>
        </p:txBody>
      </p:sp>
      <p:sp>
        <p:nvSpPr>
          <p:cNvPr name="TextBox 7" id="7"/>
          <p:cNvSpPr txBox="true"/>
          <p:nvPr/>
        </p:nvSpPr>
        <p:spPr>
          <a:xfrm rot="0">
            <a:off x="939268" y="9210675"/>
            <a:ext cx="288185" cy="381178"/>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15</a:t>
            </a:r>
          </a:p>
        </p:txBody>
      </p:sp>
    </p:spTree>
  </p:cSld>
  <p:clrMapOvr>
    <a:masterClrMapping/>
  </p:clrMapOvr>
  <p:transition spd="slow">
    <p:cover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459350" y="-133212"/>
            <a:ext cx="799950" cy="1800189"/>
            <a:chOff x="0" y="0"/>
            <a:chExt cx="1066600" cy="2400253"/>
          </a:xfrm>
        </p:grpSpPr>
        <p:grpSp>
          <p:nvGrpSpPr>
            <p:cNvPr name="Group 3" id="3"/>
            <p:cNvGrpSpPr/>
            <p:nvPr/>
          </p:nvGrpSpPr>
          <p:grpSpPr>
            <a:xfrm rot="0">
              <a:off x="0" y="0"/>
              <a:ext cx="1066600" cy="2400253"/>
              <a:chOff x="0" y="0"/>
              <a:chExt cx="210686" cy="474124"/>
            </a:xfrm>
          </p:grpSpPr>
          <p:sp>
            <p:nvSpPr>
              <p:cNvPr name="Freeform 4" id="4"/>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5" id="5"/>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6" id="6"/>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01</a:t>
              </a:r>
            </a:p>
          </p:txBody>
        </p:sp>
      </p:grpSp>
      <p:grpSp>
        <p:nvGrpSpPr>
          <p:cNvPr name="Group 7" id="7"/>
          <p:cNvGrpSpPr/>
          <p:nvPr/>
        </p:nvGrpSpPr>
        <p:grpSpPr>
          <a:xfrm rot="0">
            <a:off x="1877201" y="6178099"/>
            <a:ext cx="14582149" cy="3042408"/>
            <a:chOff x="0" y="0"/>
            <a:chExt cx="3840566" cy="801293"/>
          </a:xfrm>
        </p:grpSpPr>
        <p:sp>
          <p:nvSpPr>
            <p:cNvPr name="Freeform 8" id="8"/>
            <p:cNvSpPr/>
            <p:nvPr/>
          </p:nvSpPr>
          <p:spPr>
            <a:xfrm flipH="false" flipV="false" rot="0">
              <a:off x="0" y="0"/>
              <a:ext cx="3840566" cy="801293"/>
            </a:xfrm>
            <a:custGeom>
              <a:avLst/>
              <a:gdLst/>
              <a:ahLst/>
              <a:cxnLst/>
              <a:rect r="r" b="b" t="t" l="l"/>
              <a:pathLst>
                <a:path h="801293" w="3840566">
                  <a:moveTo>
                    <a:pt x="13804" y="0"/>
                  </a:moveTo>
                  <a:lnTo>
                    <a:pt x="3826762" y="0"/>
                  </a:lnTo>
                  <a:cubicBezTo>
                    <a:pt x="3830423" y="0"/>
                    <a:pt x="3833934" y="1454"/>
                    <a:pt x="3836523" y="4043"/>
                  </a:cubicBezTo>
                  <a:cubicBezTo>
                    <a:pt x="3839112" y="6632"/>
                    <a:pt x="3840566" y="10143"/>
                    <a:pt x="3840566" y="13804"/>
                  </a:cubicBezTo>
                  <a:lnTo>
                    <a:pt x="3840566" y="787489"/>
                  </a:lnTo>
                  <a:cubicBezTo>
                    <a:pt x="3840566" y="791150"/>
                    <a:pt x="3839112" y="794661"/>
                    <a:pt x="3836523" y="797249"/>
                  </a:cubicBezTo>
                  <a:cubicBezTo>
                    <a:pt x="3833934" y="799838"/>
                    <a:pt x="3830423" y="801293"/>
                    <a:pt x="3826762" y="801293"/>
                  </a:cubicBezTo>
                  <a:lnTo>
                    <a:pt x="13804" y="801293"/>
                  </a:lnTo>
                  <a:cubicBezTo>
                    <a:pt x="10143" y="801293"/>
                    <a:pt x="6632" y="799838"/>
                    <a:pt x="4043" y="797249"/>
                  </a:cubicBezTo>
                  <a:cubicBezTo>
                    <a:pt x="1454" y="794661"/>
                    <a:pt x="0" y="791150"/>
                    <a:pt x="0" y="787489"/>
                  </a:cubicBezTo>
                  <a:lnTo>
                    <a:pt x="0" y="13804"/>
                  </a:lnTo>
                  <a:cubicBezTo>
                    <a:pt x="0" y="10143"/>
                    <a:pt x="1454" y="6632"/>
                    <a:pt x="4043" y="4043"/>
                  </a:cubicBezTo>
                  <a:cubicBezTo>
                    <a:pt x="6632" y="1454"/>
                    <a:pt x="10143" y="0"/>
                    <a:pt x="13804" y="0"/>
                  </a:cubicBezTo>
                  <a:close/>
                </a:path>
              </a:pathLst>
            </a:custGeom>
            <a:solidFill>
              <a:srgbClr val="EBE2D6"/>
            </a:solidFill>
          </p:spPr>
        </p:sp>
        <p:sp>
          <p:nvSpPr>
            <p:cNvPr name="TextBox 9" id="9"/>
            <p:cNvSpPr txBox="true"/>
            <p:nvPr/>
          </p:nvSpPr>
          <p:spPr>
            <a:xfrm>
              <a:off x="0" y="-47625"/>
              <a:ext cx="3840566" cy="848918"/>
            </a:xfrm>
            <a:prstGeom prst="rect">
              <a:avLst/>
            </a:prstGeom>
          </p:spPr>
          <p:txBody>
            <a:bodyPr anchor="ctr" rtlCol="false" tIns="50800" lIns="50800" bIns="50800" rIns="50800"/>
            <a:lstStyle/>
            <a:p>
              <a:pPr algn="ctr">
                <a:lnSpc>
                  <a:spcPts val="3137"/>
                </a:lnSpc>
              </a:pPr>
            </a:p>
          </p:txBody>
        </p:sp>
      </p:grpSp>
      <p:sp>
        <p:nvSpPr>
          <p:cNvPr name="TextBox 10" id="10"/>
          <p:cNvSpPr txBox="true"/>
          <p:nvPr/>
        </p:nvSpPr>
        <p:spPr>
          <a:xfrm rot="0">
            <a:off x="4947376" y="6530524"/>
            <a:ext cx="6282342" cy="509905"/>
          </a:xfrm>
          <a:prstGeom prst="rect">
            <a:avLst/>
          </a:prstGeom>
        </p:spPr>
        <p:txBody>
          <a:bodyPr anchor="t" rtlCol="false" tIns="0" lIns="0" bIns="0" rIns="0">
            <a:spAutoFit/>
          </a:bodyPr>
          <a:lstStyle/>
          <a:p>
            <a:pPr algn="l">
              <a:lnSpc>
                <a:spcPts val="3919"/>
              </a:lnSpc>
            </a:pPr>
            <a:r>
              <a:rPr lang="en-US" b="true" sz="2799" u="sng">
                <a:solidFill>
                  <a:srgbClr val="000000"/>
                </a:solidFill>
                <a:latin typeface="Poppins Bold"/>
                <a:ea typeface="Poppins Bold"/>
                <a:cs typeface="Poppins Bold"/>
                <a:sym typeface="Poppins Bold"/>
              </a:rPr>
              <a:t>2. VẤN ĐỀ TIÊU THỤ NÔNG SẢN</a:t>
            </a:r>
          </a:p>
        </p:txBody>
      </p:sp>
      <p:sp>
        <p:nvSpPr>
          <p:cNvPr name="AutoShape 11" id="11"/>
          <p:cNvSpPr/>
          <p:nvPr/>
        </p:nvSpPr>
        <p:spPr>
          <a:xfrm flipH="true">
            <a:off x="4741899" y="6536900"/>
            <a:ext cx="0" cy="2401006"/>
          </a:xfrm>
          <a:prstGeom prst="line">
            <a:avLst/>
          </a:prstGeom>
          <a:ln cap="rnd" w="57150">
            <a:solidFill>
              <a:srgbClr val="000000"/>
            </a:solidFill>
            <a:prstDash val="solid"/>
            <a:headEnd type="none" len="sm" w="sm"/>
            <a:tailEnd type="none" len="sm" w="sm"/>
          </a:ln>
        </p:spPr>
      </p:sp>
      <p:grpSp>
        <p:nvGrpSpPr>
          <p:cNvPr name="Group 12" id="12"/>
          <p:cNvGrpSpPr/>
          <p:nvPr/>
        </p:nvGrpSpPr>
        <p:grpSpPr>
          <a:xfrm rot="0">
            <a:off x="798447" y="2562546"/>
            <a:ext cx="15660903" cy="3053578"/>
            <a:chOff x="0" y="0"/>
            <a:chExt cx="4124682" cy="804235"/>
          </a:xfrm>
        </p:grpSpPr>
        <p:sp>
          <p:nvSpPr>
            <p:cNvPr name="Freeform 13" id="13"/>
            <p:cNvSpPr/>
            <p:nvPr/>
          </p:nvSpPr>
          <p:spPr>
            <a:xfrm flipH="false" flipV="false" rot="0">
              <a:off x="0" y="0"/>
              <a:ext cx="4124682" cy="804235"/>
            </a:xfrm>
            <a:custGeom>
              <a:avLst/>
              <a:gdLst/>
              <a:ahLst/>
              <a:cxnLst/>
              <a:rect r="r" b="b" t="t" l="l"/>
              <a:pathLst>
                <a:path h="804235" w="4124682">
                  <a:moveTo>
                    <a:pt x="12359" y="0"/>
                  </a:moveTo>
                  <a:lnTo>
                    <a:pt x="4112324" y="0"/>
                  </a:lnTo>
                  <a:cubicBezTo>
                    <a:pt x="4115602" y="0"/>
                    <a:pt x="4118745" y="1302"/>
                    <a:pt x="4121062" y="3620"/>
                  </a:cubicBezTo>
                  <a:cubicBezTo>
                    <a:pt x="4123380" y="5937"/>
                    <a:pt x="4124682" y="9081"/>
                    <a:pt x="4124682" y="12359"/>
                  </a:cubicBezTo>
                  <a:lnTo>
                    <a:pt x="4124682" y="791876"/>
                  </a:lnTo>
                  <a:cubicBezTo>
                    <a:pt x="4124682" y="795154"/>
                    <a:pt x="4123380" y="798297"/>
                    <a:pt x="4121062" y="800615"/>
                  </a:cubicBezTo>
                  <a:cubicBezTo>
                    <a:pt x="4118745" y="802933"/>
                    <a:pt x="4115602" y="804235"/>
                    <a:pt x="4112324" y="804235"/>
                  </a:cubicBezTo>
                  <a:lnTo>
                    <a:pt x="12359" y="804235"/>
                  </a:lnTo>
                  <a:cubicBezTo>
                    <a:pt x="9081" y="804235"/>
                    <a:pt x="5937" y="802933"/>
                    <a:pt x="3620" y="800615"/>
                  </a:cubicBezTo>
                  <a:cubicBezTo>
                    <a:pt x="1302" y="798297"/>
                    <a:pt x="0" y="795154"/>
                    <a:pt x="0" y="791876"/>
                  </a:cubicBezTo>
                  <a:lnTo>
                    <a:pt x="0" y="12359"/>
                  </a:lnTo>
                  <a:cubicBezTo>
                    <a:pt x="0" y="9081"/>
                    <a:pt x="1302" y="5937"/>
                    <a:pt x="3620" y="3620"/>
                  </a:cubicBezTo>
                  <a:cubicBezTo>
                    <a:pt x="5937" y="1302"/>
                    <a:pt x="9081" y="0"/>
                    <a:pt x="12359" y="0"/>
                  </a:cubicBezTo>
                  <a:close/>
                </a:path>
              </a:pathLst>
            </a:custGeom>
            <a:solidFill>
              <a:srgbClr val="EBE2D6"/>
            </a:solidFill>
          </p:spPr>
        </p:sp>
        <p:sp>
          <p:nvSpPr>
            <p:cNvPr name="TextBox 14" id="14"/>
            <p:cNvSpPr txBox="true"/>
            <p:nvPr/>
          </p:nvSpPr>
          <p:spPr>
            <a:xfrm>
              <a:off x="0" y="-47625"/>
              <a:ext cx="4124682" cy="851860"/>
            </a:xfrm>
            <a:prstGeom prst="rect">
              <a:avLst/>
            </a:prstGeom>
          </p:spPr>
          <p:txBody>
            <a:bodyPr anchor="ctr" rtlCol="false" tIns="50800" lIns="50800" bIns="50800" rIns="50800"/>
            <a:lstStyle/>
            <a:p>
              <a:pPr algn="ctr">
                <a:lnSpc>
                  <a:spcPts val="3137"/>
                </a:lnSpc>
              </a:pPr>
            </a:p>
          </p:txBody>
        </p:sp>
      </p:grpSp>
      <p:sp>
        <p:nvSpPr>
          <p:cNvPr name="AutoShape 15" id="15"/>
          <p:cNvSpPr/>
          <p:nvPr/>
        </p:nvSpPr>
        <p:spPr>
          <a:xfrm>
            <a:off x="3783005" y="2875596"/>
            <a:ext cx="0" cy="2484627"/>
          </a:xfrm>
          <a:prstGeom prst="line">
            <a:avLst/>
          </a:prstGeom>
          <a:ln cap="rnd" w="57150">
            <a:solidFill>
              <a:srgbClr val="000000"/>
            </a:solidFill>
            <a:prstDash val="solid"/>
            <a:headEnd type="none" len="sm" w="sm"/>
            <a:tailEnd type="none" len="sm" w="sm"/>
          </a:ln>
        </p:spPr>
      </p:sp>
      <p:grpSp>
        <p:nvGrpSpPr>
          <p:cNvPr name="Group 16" id="16"/>
          <p:cNvGrpSpPr/>
          <p:nvPr/>
        </p:nvGrpSpPr>
        <p:grpSpPr>
          <a:xfrm rot="0">
            <a:off x="2109446" y="6324889"/>
            <a:ext cx="2332218" cy="2748828"/>
            <a:chOff x="0" y="0"/>
            <a:chExt cx="436263" cy="514194"/>
          </a:xfrm>
        </p:grpSpPr>
        <p:sp>
          <p:nvSpPr>
            <p:cNvPr name="Freeform 17" id="17"/>
            <p:cNvSpPr/>
            <p:nvPr/>
          </p:nvSpPr>
          <p:spPr>
            <a:xfrm flipH="false" flipV="false" rot="0">
              <a:off x="0" y="0"/>
              <a:ext cx="436263" cy="514194"/>
            </a:xfrm>
            <a:custGeom>
              <a:avLst/>
              <a:gdLst/>
              <a:ahLst/>
              <a:cxnLst/>
              <a:rect r="r" b="b" t="t" l="l"/>
              <a:pathLst>
                <a:path h="514194" w="436263">
                  <a:moveTo>
                    <a:pt x="0" y="0"/>
                  </a:moveTo>
                  <a:lnTo>
                    <a:pt x="436263" y="0"/>
                  </a:lnTo>
                  <a:lnTo>
                    <a:pt x="436263" y="514194"/>
                  </a:lnTo>
                  <a:lnTo>
                    <a:pt x="0" y="514194"/>
                  </a:lnTo>
                  <a:close/>
                </a:path>
              </a:pathLst>
            </a:custGeom>
            <a:blipFill>
              <a:blip r:embed="rId2"/>
              <a:stretch>
                <a:fillRect l="-3997" t="0" r="-72797" b="0"/>
              </a:stretch>
            </a:blipFill>
          </p:spPr>
        </p:sp>
      </p:grpSp>
      <p:sp>
        <p:nvSpPr>
          <p:cNvPr name="TextBox 18" id="18"/>
          <p:cNvSpPr txBox="true"/>
          <p:nvPr/>
        </p:nvSpPr>
        <p:spPr>
          <a:xfrm rot="0">
            <a:off x="4947376" y="7311363"/>
            <a:ext cx="10858543" cy="857628"/>
          </a:xfrm>
          <a:prstGeom prst="rect">
            <a:avLst/>
          </a:prstGeom>
        </p:spPr>
        <p:txBody>
          <a:bodyPr anchor="t" rtlCol="false" tIns="0" lIns="0" bIns="0" rIns="0">
            <a:spAutoFit/>
          </a:bodyPr>
          <a:lstStyle/>
          <a:p>
            <a:pPr algn="l">
              <a:lnSpc>
                <a:spcPts val="3477"/>
              </a:lnSpc>
            </a:pPr>
            <a:r>
              <a:rPr lang="en-US" sz="1900">
                <a:solidFill>
                  <a:srgbClr val="000000"/>
                </a:solidFill>
                <a:latin typeface="Poppins"/>
                <a:ea typeface="Poppins"/>
                <a:cs typeface="Poppins"/>
                <a:sym typeface="Poppins"/>
              </a:rPr>
              <a:t>Bên cạnh những đóng góp quan trọng, khâu tiêu thụ nông sản hiện nay vẫn còn nhiều bất cập, ảnh hưởng trực tiếp đến hiệu quả sản xuất và thu nhập của người nông dân.</a:t>
            </a:r>
          </a:p>
        </p:txBody>
      </p:sp>
      <p:sp>
        <p:nvSpPr>
          <p:cNvPr name="TextBox 19" id="19"/>
          <p:cNvSpPr txBox="true"/>
          <p:nvPr/>
        </p:nvSpPr>
        <p:spPr>
          <a:xfrm rot="0">
            <a:off x="798447" y="447455"/>
            <a:ext cx="9191000" cy="1219522"/>
          </a:xfrm>
          <a:prstGeom prst="rect">
            <a:avLst/>
          </a:prstGeom>
        </p:spPr>
        <p:txBody>
          <a:bodyPr anchor="t" rtlCol="false" tIns="0" lIns="0" bIns="0" rIns="0">
            <a:spAutoFit/>
          </a:bodyPr>
          <a:lstStyle/>
          <a:p>
            <a:pPr algn="l">
              <a:lnSpc>
                <a:spcPts val="9957"/>
              </a:lnSpc>
            </a:pPr>
            <a:r>
              <a:rPr lang="en-US" sz="7112" spc="-234">
                <a:solidFill>
                  <a:srgbClr val="000000"/>
                </a:solidFill>
                <a:latin typeface="Roboto"/>
                <a:ea typeface="Roboto"/>
                <a:cs typeface="Roboto"/>
                <a:sym typeface="Roboto"/>
              </a:rPr>
              <a:t> I. LÝ DO CHỌN ĐỀ TÀI</a:t>
            </a:r>
          </a:p>
        </p:txBody>
      </p:sp>
      <p:sp>
        <p:nvSpPr>
          <p:cNvPr name="TextBox 20" id="20"/>
          <p:cNvSpPr txBox="true"/>
          <p:nvPr/>
        </p:nvSpPr>
        <p:spPr>
          <a:xfrm rot="0">
            <a:off x="4154480" y="2827971"/>
            <a:ext cx="8345553" cy="480292"/>
          </a:xfrm>
          <a:prstGeom prst="rect">
            <a:avLst/>
          </a:prstGeom>
        </p:spPr>
        <p:txBody>
          <a:bodyPr anchor="t" rtlCol="false" tIns="0" lIns="0" bIns="0" rIns="0">
            <a:spAutoFit/>
          </a:bodyPr>
          <a:lstStyle/>
          <a:p>
            <a:pPr algn="l">
              <a:lnSpc>
                <a:spcPts val="3977"/>
              </a:lnSpc>
              <a:spcBef>
                <a:spcPct val="0"/>
              </a:spcBef>
            </a:pPr>
            <a:r>
              <a:rPr lang="en-US" b="true" sz="2840" u="sng">
                <a:solidFill>
                  <a:srgbClr val="000000"/>
                </a:solidFill>
                <a:latin typeface="Now Bold"/>
                <a:ea typeface="Now Bold"/>
                <a:cs typeface="Now Bold"/>
                <a:sym typeface="Now Bold"/>
              </a:rPr>
              <a:t>1. Thực trạng ngành nông nghiệp Việt Nam</a:t>
            </a:r>
          </a:p>
        </p:txBody>
      </p:sp>
      <p:sp>
        <p:nvSpPr>
          <p:cNvPr name="TextBox 21" id="21"/>
          <p:cNvSpPr txBox="true"/>
          <p:nvPr/>
        </p:nvSpPr>
        <p:spPr>
          <a:xfrm rot="0">
            <a:off x="4154480" y="3689986"/>
            <a:ext cx="12090123" cy="857631"/>
          </a:xfrm>
          <a:prstGeom prst="rect">
            <a:avLst/>
          </a:prstGeom>
        </p:spPr>
        <p:txBody>
          <a:bodyPr anchor="t" rtlCol="false" tIns="0" lIns="0" bIns="0" rIns="0">
            <a:spAutoFit/>
          </a:bodyPr>
          <a:lstStyle/>
          <a:p>
            <a:pPr algn="l">
              <a:lnSpc>
                <a:spcPts val="3476"/>
              </a:lnSpc>
            </a:pPr>
            <a:r>
              <a:rPr lang="en-US" sz="1899">
                <a:solidFill>
                  <a:srgbClr val="000000"/>
                </a:solidFill>
                <a:latin typeface="Poppins"/>
                <a:ea typeface="Poppins"/>
                <a:cs typeface="Poppins"/>
                <a:sym typeface="Poppins"/>
              </a:rPr>
              <a:t> NGÀNH NÔNG NGHIỆP VIỆT NAM GIỮ VAI TRÒ THEN CHỐT TRONG PHÁT TRIỂN KINH TẾ – XÃ HỘI, TUY NHIÊN VẪN ĐANG ĐỐI MẶT VỚI NHIỀU THÁCH THỨC TRONG QUÁ TRÌNH PHÁT TRIỂN VÀ HIỆN ĐẠI HÓA.</a:t>
            </a:r>
          </a:p>
        </p:txBody>
      </p:sp>
      <p:grpSp>
        <p:nvGrpSpPr>
          <p:cNvPr name="Group 22" id="22"/>
          <p:cNvGrpSpPr/>
          <p:nvPr/>
        </p:nvGrpSpPr>
        <p:grpSpPr>
          <a:xfrm rot="0">
            <a:off x="1028700" y="2873676"/>
            <a:ext cx="2431318" cy="243131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p:spPr>
        </p:sp>
      </p:grpSp>
      <p:sp>
        <p:nvSpPr>
          <p:cNvPr name="TextBox 24" id="24"/>
          <p:cNvSpPr txBox="true"/>
          <p:nvPr/>
        </p:nvSpPr>
        <p:spPr>
          <a:xfrm rot="0">
            <a:off x="995998" y="9210675"/>
            <a:ext cx="174724"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3</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9654"/>
            <a:ext cx="18288000" cy="10376654"/>
            <a:chOff x="0" y="0"/>
            <a:chExt cx="4816593" cy="2732946"/>
          </a:xfrm>
        </p:grpSpPr>
        <p:sp>
          <p:nvSpPr>
            <p:cNvPr name="Freeform 3" id="3"/>
            <p:cNvSpPr/>
            <p:nvPr/>
          </p:nvSpPr>
          <p:spPr>
            <a:xfrm flipH="false" flipV="false" rot="0">
              <a:off x="0" y="0"/>
              <a:ext cx="4816592" cy="2732946"/>
            </a:xfrm>
            <a:custGeom>
              <a:avLst/>
              <a:gdLst/>
              <a:ahLst/>
              <a:cxnLst/>
              <a:rect r="r" b="b" t="t" l="l"/>
              <a:pathLst>
                <a:path h="2732946" w="4816592">
                  <a:moveTo>
                    <a:pt x="0" y="0"/>
                  </a:moveTo>
                  <a:lnTo>
                    <a:pt x="4816592" y="0"/>
                  </a:lnTo>
                  <a:lnTo>
                    <a:pt x="4816592" y="2732946"/>
                  </a:lnTo>
                  <a:lnTo>
                    <a:pt x="0" y="2732946"/>
                  </a:lnTo>
                  <a:close/>
                </a:path>
              </a:pathLst>
            </a:custGeom>
            <a:solidFill>
              <a:srgbClr val="EBE2D6"/>
            </a:solidFill>
          </p:spPr>
        </p:sp>
        <p:sp>
          <p:nvSpPr>
            <p:cNvPr name="TextBox 4" id="4"/>
            <p:cNvSpPr txBox="true"/>
            <p:nvPr/>
          </p:nvSpPr>
          <p:spPr>
            <a:xfrm>
              <a:off x="0" y="-47625"/>
              <a:ext cx="4816593" cy="2780571"/>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5430650" y="-382468"/>
            <a:ext cx="3014371" cy="6058362"/>
            <a:chOff x="0" y="0"/>
            <a:chExt cx="793908" cy="1595618"/>
          </a:xfrm>
        </p:grpSpPr>
        <p:sp>
          <p:nvSpPr>
            <p:cNvPr name="Freeform 6" id="6"/>
            <p:cNvSpPr/>
            <p:nvPr/>
          </p:nvSpPr>
          <p:spPr>
            <a:xfrm flipH="false" flipV="false" rot="0">
              <a:off x="0" y="0"/>
              <a:ext cx="793908" cy="1595618"/>
            </a:xfrm>
            <a:custGeom>
              <a:avLst/>
              <a:gdLst/>
              <a:ahLst/>
              <a:cxnLst/>
              <a:rect r="r" b="b" t="t" l="l"/>
              <a:pathLst>
                <a:path h="1595618" w="793908">
                  <a:moveTo>
                    <a:pt x="0" y="0"/>
                  </a:moveTo>
                  <a:lnTo>
                    <a:pt x="793908" y="0"/>
                  </a:lnTo>
                  <a:lnTo>
                    <a:pt x="793908" y="1595618"/>
                  </a:lnTo>
                  <a:lnTo>
                    <a:pt x="0" y="1595618"/>
                  </a:lnTo>
                  <a:close/>
                </a:path>
              </a:pathLst>
            </a:custGeom>
            <a:solidFill>
              <a:srgbClr val="EBE2D6"/>
            </a:solidFill>
          </p:spPr>
        </p:sp>
        <p:sp>
          <p:nvSpPr>
            <p:cNvPr name="TextBox 7" id="7"/>
            <p:cNvSpPr txBox="true"/>
            <p:nvPr/>
          </p:nvSpPr>
          <p:spPr>
            <a:xfrm>
              <a:off x="0" y="-47625"/>
              <a:ext cx="793908" cy="1643243"/>
            </a:xfrm>
            <a:prstGeom prst="rect">
              <a:avLst/>
            </a:prstGeom>
          </p:spPr>
          <p:txBody>
            <a:bodyPr anchor="ctr" rtlCol="false" tIns="50800" lIns="50800" bIns="50800" rIns="50800"/>
            <a:lstStyle/>
            <a:p>
              <a:pPr algn="ctr">
                <a:lnSpc>
                  <a:spcPts val="3137"/>
                </a:lnSpc>
              </a:pPr>
            </a:p>
          </p:txBody>
        </p:sp>
      </p:grpSp>
      <p:grpSp>
        <p:nvGrpSpPr>
          <p:cNvPr name="Group 8" id="8"/>
          <p:cNvGrpSpPr/>
          <p:nvPr/>
        </p:nvGrpSpPr>
        <p:grpSpPr>
          <a:xfrm rot="0">
            <a:off x="16459350" y="-183070"/>
            <a:ext cx="799950" cy="1800189"/>
            <a:chOff x="0" y="0"/>
            <a:chExt cx="1066600" cy="2400253"/>
          </a:xfrm>
        </p:grpSpPr>
        <p:grpSp>
          <p:nvGrpSpPr>
            <p:cNvPr name="Group 9" id="9"/>
            <p:cNvGrpSpPr/>
            <p:nvPr/>
          </p:nvGrpSpPr>
          <p:grpSpPr>
            <a:xfrm rot="0">
              <a:off x="0" y="0"/>
              <a:ext cx="1066600" cy="2400253"/>
              <a:chOff x="0" y="0"/>
              <a:chExt cx="210686" cy="474124"/>
            </a:xfrm>
          </p:grpSpPr>
          <p:sp>
            <p:nvSpPr>
              <p:cNvPr name="Freeform 10" id="10"/>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11" id="11"/>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12" id="12"/>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01</a:t>
              </a:r>
            </a:p>
          </p:txBody>
        </p:sp>
      </p:grpSp>
      <p:grpSp>
        <p:nvGrpSpPr>
          <p:cNvPr name="Group 13" id="13"/>
          <p:cNvGrpSpPr/>
          <p:nvPr/>
        </p:nvGrpSpPr>
        <p:grpSpPr>
          <a:xfrm rot="0">
            <a:off x="8958806" y="775326"/>
            <a:ext cx="7203871" cy="2520383"/>
            <a:chOff x="0" y="0"/>
            <a:chExt cx="1116068" cy="390473"/>
          </a:xfrm>
        </p:grpSpPr>
        <p:sp>
          <p:nvSpPr>
            <p:cNvPr name="Freeform 14" id="14"/>
            <p:cNvSpPr/>
            <p:nvPr/>
          </p:nvSpPr>
          <p:spPr>
            <a:xfrm flipH="false" flipV="false" rot="0">
              <a:off x="0" y="0"/>
              <a:ext cx="1116068" cy="390473"/>
            </a:xfrm>
            <a:custGeom>
              <a:avLst/>
              <a:gdLst/>
              <a:ahLst/>
              <a:cxnLst/>
              <a:rect r="r" b="b" t="t" l="l"/>
              <a:pathLst>
                <a:path h="390473" w="1116068">
                  <a:moveTo>
                    <a:pt x="0" y="0"/>
                  </a:moveTo>
                  <a:lnTo>
                    <a:pt x="1116068" y="0"/>
                  </a:lnTo>
                  <a:lnTo>
                    <a:pt x="1116068" y="390473"/>
                  </a:lnTo>
                  <a:lnTo>
                    <a:pt x="0" y="390473"/>
                  </a:lnTo>
                  <a:close/>
                </a:path>
              </a:pathLst>
            </a:custGeom>
            <a:blipFill>
              <a:blip r:embed="rId3"/>
              <a:stretch>
                <a:fillRect l="0" t="-164502" r="0" b="-164502"/>
              </a:stretch>
            </a:blipFill>
          </p:spPr>
        </p:sp>
      </p:grpSp>
      <p:grpSp>
        <p:nvGrpSpPr>
          <p:cNvPr name="Group 15" id="15"/>
          <p:cNvGrpSpPr/>
          <p:nvPr/>
        </p:nvGrpSpPr>
        <p:grpSpPr>
          <a:xfrm rot="0">
            <a:off x="1028700" y="3962658"/>
            <a:ext cx="7476762" cy="1677670"/>
            <a:chOff x="0" y="0"/>
            <a:chExt cx="9969016" cy="2236893"/>
          </a:xfrm>
        </p:grpSpPr>
        <p:sp>
          <p:nvSpPr>
            <p:cNvPr name="TextBox 16" id="16"/>
            <p:cNvSpPr txBox="true"/>
            <p:nvPr/>
          </p:nvSpPr>
          <p:spPr>
            <a:xfrm rot="0">
              <a:off x="993901" y="-95250"/>
              <a:ext cx="8975114" cy="2332143"/>
            </a:xfrm>
            <a:prstGeom prst="rect">
              <a:avLst/>
            </a:prstGeom>
          </p:spPr>
          <p:txBody>
            <a:bodyPr anchor="t" rtlCol="false" tIns="0" lIns="0" bIns="0" rIns="0">
              <a:spAutoFit/>
            </a:bodyPr>
            <a:lstStyle/>
            <a:p>
              <a:pPr algn="l">
                <a:lnSpc>
                  <a:spcPts val="3199"/>
                </a:lnSpc>
              </a:pPr>
              <a:r>
                <a:rPr lang="en-US" sz="1999" i="true" b="true">
                  <a:solidFill>
                    <a:srgbClr val="000000"/>
                  </a:solidFill>
                  <a:latin typeface="Poppins Semi-Bold Italics"/>
                  <a:ea typeface="Poppins Semi-Bold Italics"/>
                  <a:cs typeface="Poppins Semi-Bold Italics"/>
                  <a:sym typeface="Poppins Semi-Bold Italics"/>
                </a:rPr>
                <a:t>Vai trò của ngành nông nghiệp</a:t>
              </a:r>
            </a:p>
            <a:p>
              <a:pPr algn="l" marL="367031" indent="-183515" lvl="1">
                <a:lnSpc>
                  <a:spcPts val="2720"/>
                </a:lnSpc>
                <a:buFont typeface="Arial"/>
                <a:buChar char="•"/>
              </a:pPr>
              <a:r>
                <a:rPr lang="en-US" b="true" sz="1700">
                  <a:solidFill>
                    <a:srgbClr val="000000"/>
                  </a:solidFill>
                  <a:latin typeface="Poppins Semi-Bold"/>
                  <a:ea typeface="Poppins Semi-Bold"/>
                  <a:cs typeface="Poppins Semi-Bold"/>
                  <a:sym typeface="Poppins Semi-Bold"/>
                </a:rPr>
                <a:t>Ngành</a:t>
              </a:r>
              <a:r>
                <a:rPr lang="en-US" b="true" sz="1700">
                  <a:solidFill>
                    <a:srgbClr val="000000"/>
                  </a:solidFill>
                  <a:latin typeface="Poppins Semi-Bold"/>
                  <a:ea typeface="Poppins Semi-Bold"/>
                  <a:cs typeface="Poppins Semi-Bold"/>
                  <a:sym typeface="Poppins Semi-Bold"/>
                </a:rPr>
                <a:t> nông nghiệp là trụ cột quan trọng của nền kinh tế Việt Nam</a:t>
              </a:r>
            </a:p>
            <a:p>
              <a:pPr algn="l" marL="367031" indent="-183515" lvl="1">
                <a:lnSpc>
                  <a:spcPts val="2720"/>
                </a:lnSpc>
                <a:buFont typeface="Arial"/>
                <a:buChar char="•"/>
              </a:pPr>
              <a:r>
                <a:rPr lang="en-US" b="true" sz="1700">
                  <a:solidFill>
                    <a:srgbClr val="000000"/>
                  </a:solidFill>
                  <a:latin typeface="Poppins Semi-Bold"/>
                  <a:ea typeface="Poppins Semi-Bold"/>
                  <a:cs typeface="Poppins Semi-Bold"/>
                  <a:sym typeface="Poppins Semi-Bold"/>
                </a:rPr>
                <a:t>Góp phần bảo đảm an</a:t>
              </a:r>
              <a:r>
                <a:rPr lang="en-US" b="true" sz="1700">
                  <a:solidFill>
                    <a:srgbClr val="000000"/>
                  </a:solidFill>
                  <a:latin typeface="Poppins Semi-Bold"/>
                  <a:ea typeface="Poppins Semi-Bold"/>
                  <a:cs typeface="Poppins Semi-Bold"/>
                  <a:sym typeface="Poppins Semi-Bold"/>
                </a:rPr>
                <a:t> ninh lương thực quốc gia và tạo việc làm cho phần lớn dân cư khu vực nông thôn.</a:t>
              </a:r>
            </a:p>
          </p:txBody>
        </p:sp>
        <p:grpSp>
          <p:nvGrpSpPr>
            <p:cNvPr name="Group 17" id="17"/>
            <p:cNvGrpSpPr/>
            <p:nvPr/>
          </p:nvGrpSpPr>
          <p:grpSpPr>
            <a:xfrm rot="0">
              <a:off x="0" y="176312"/>
              <a:ext cx="993901" cy="916529"/>
              <a:chOff x="0" y="0"/>
              <a:chExt cx="196326" cy="181043"/>
            </a:xfrm>
          </p:grpSpPr>
          <p:sp>
            <p:nvSpPr>
              <p:cNvPr name="Freeform 18" id="18"/>
              <p:cNvSpPr/>
              <p:nvPr/>
            </p:nvSpPr>
            <p:spPr>
              <a:xfrm flipH="false" flipV="false" rot="0">
                <a:off x="0" y="0"/>
                <a:ext cx="196326" cy="181043"/>
              </a:xfrm>
              <a:custGeom>
                <a:avLst/>
                <a:gdLst/>
                <a:ahLst/>
                <a:cxnLst/>
                <a:rect r="r" b="b" t="t" l="l"/>
                <a:pathLst>
                  <a:path h="181043" w="196326">
                    <a:moveTo>
                      <a:pt x="0" y="0"/>
                    </a:moveTo>
                    <a:lnTo>
                      <a:pt x="196326" y="0"/>
                    </a:lnTo>
                    <a:lnTo>
                      <a:pt x="196326" y="181043"/>
                    </a:lnTo>
                    <a:lnTo>
                      <a:pt x="0" y="181043"/>
                    </a:lnTo>
                    <a:close/>
                  </a:path>
                </a:pathLst>
              </a:custGeom>
              <a:solidFill>
                <a:srgbClr val="777A15"/>
              </a:solidFill>
            </p:spPr>
          </p:sp>
          <p:sp>
            <p:nvSpPr>
              <p:cNvPr name="TextBox 19" id="19"/>
              <p:cNvSpPr txBox="true"/>
              <p:nvPr/>
            </p:nvSpPr>
            <p:spPr>
              <a:xfrm>
                <a:off x="0" y="-57150"/>
                <a:ext cx="196326" cy="238193"/>
              </a:xfrm>
              <a:prstGeom prst="rect">
                <a:avLst/>
              </a:prstGeom>
            </p:spPr>
            <p:txBody>
              <a:bodyPr anchor="ctr" rtlCol="false" tIns="50800" lIns="50800" bIns="50800" rIns="50800"/>
              <a:lstStyle/>
              <a:p>
                <a:pPr algn="ctr">
                  <a:lnSpc>
                    <a:spcPts val="2775"/>
                  </a:lnSpc>
                </a:pPr>
              </a:p>
            </p:txBody>
          </p:sp>
        </p:grpSp>
        <p:sp>
          <p:nvSpPr>
            <p:cNvPr name="TextBox 20" id="20"/>
            <p:cNvSpPr txBox="true"/>
            <p:nvPr/>
          </p:nvSpPr>
          <p:spPr>
            <a:xfrm rot="0">
              <a:off x="113497" y="317927"/>
              <a:ext cx="766907" cy="522670"/>
            </a:xfrm>
            <a:prstGeom prst="rect">
              <a:avLst/>
            </a:prstGeom>
          </p:spPr>
          <p:txBody>
            <a:bodyPr anchor="t" rtlCol="false" tIns="0" lIns="0" bIns="0" rIns="0">
              <a:spAutoFit/>
            </a:bodyPr>
            <a:lstStyle/>
            <a:p>
              <a:pPr algn="ctr">
                <a:lnSpc>
                  <a:spcPts val="3199"/>
                </a:lnSpc>
              </a:pPr>
              <a:r>
                <a:rPr lang="en-US" b="true" sz="2285">
                  <a:solidFill>
                    <a:srgbClr val="FFFFFF"/>
                  </a:solidFill>
                  <a:latin typeface="Poppins Semi-Bold"/>
                  <a:ea typeface="Poppins Semi-Bold"/>
                  <a:cs typeface="Poppins Semi-Bold"/>
                  <a:sym typeface="Poppins Semi-Bold"/>
                </a:rPr>
                <a:t>01</a:t>
              </a:r>
            </a:p>
          </p:txBody>
        </p:sp>
      </p:grpSp>
      <p:grpSp>
        <p:nvGrpSpPr>
          <p:cNvPr name="Group 21" id="21"/>
          <p:cNvGrpSpPr/>
          <p:nvPr/>
        </p:nvGrpSpPr>
        <p:grpSpPr>
          <a:xfrm rot="0">
            <a:off x="8756682" y="3962658"/>
            <a:ext cx="8102643" cy="1635126"/>
            <a:chOff x="0" y="0"/>
            <a:chExt cx="10803524" cy="2180168"/>
          </a:xfrm>
        </p:grpSpPr>
        <p:sp>
          <p:nvSpPr>
            <p:cNvPr name="TextBox 22" id="22"/>
            <p:cNvSpPr txBox="true"/>
            <p:nvPr/>
          </p:nvSpPr>
          <p:spPr>
            <a:xfrm rot="0">
              <a:off x="1077101" y="-95250"/>
              <a:ext cx="9726423" cy="2275418"/>
            </a:xfrm>
            <a:prstGeom prst="rect">
              <a:avLst/>
            </a:prstGeom>
          </p:spPr>
          <p:txBody>
            <a:bodyPr anchor="t" rtlCol="false" tIns="0" lIns="0" bIns="0" rIns="0">
              <a:spAutoFit/>
            </a:bodyPr>
            <a:lstStyle/>
            <a:p>
              <a:pPr algn="l">
                <a:lnSpc>
                  <a:spcPts val="3199"/>
                </a:lnSpc>
              </a:pPr>
              <a:r>
                <a:rPr lang="en-US" sz="1999" i="true" b="true">
                  <a:solidFill>
                    <a:srgbClr val="000000"/>
                  </a:solidFill>
                  <a:latin typeface="Poppins Bold Italics"/>
                  <a:ea typeface="Poppins Bold Italics"/>
                  <a:cs typeface="Poppins Bold Italics"/>
                  <a:sym typeface="Poppins Bold Italics"/>
                </a:rPr>
                <a:t>Vị thế trên thị trường quốc tế</a:t>
              </a:r>
            </a:p>
            <a:p>
              <a:pPr algn="l" marL="367027" indent="-183514" lvl="1">
                <a:lnSpc>
                  <a:spcPts val="2719"/>
                </a:lnSpc>
                <a:buFont typeface="Arial"/>
                <a:buChar char="•"/>
              </a:pPr>
              <a:r>
                <a:rPr lang="en-US" b="true" sz="1699" i="true">
                  <a:solidFill>
                    <a:srgbClr val="000000"/>
                  </a:solidFill>
                  <a:latin typeface="Poppins Semi-Bold Italics"/>
                  <a:ea typeface="Poppins Semi-Bold Italics"/>
                  <a:cs typeface="Poppins Semi-Bold Italics"/>
                  <a:sym typeface="Poppins Semi-Bold Italics"/>
                </a:rPr>
                <a:t>V</a:t>
              </a:r>
              <a:r>
                <a:rPr lang="en-US" b="true" sz="1699" i="true">
                  <a:solidFill>
                    <a:srgbClr val="000000"/>
                  </a:solidFill>
                  <a:latin typeface="Poppins Semi-Bold Italics"/>
                  <a:ea typeface="Poppins Semi-Bold Italics"/>
                  <a:cs typeface="Poppins Semi-Bold Italics"/>
                  <a:sym typeface="Poppins Semi-Bold Italics"/>
                </a:rPr>
                <a:t>iệt Nam là một trong n</a:t>
              </a:r>
              <a:r>
                <a:rPr lang="en-US" b="true" sz="1699" i="true">
                  <a:solidFill>
                    <a:srgbClr val="000000"/>
                  </a:solidFill>
                  <a:latin typeface="Poppins Semi-Bold Italics"/>
                  <a:ea typeface="Poppins Semi-Bold Italics"/>
                  <a:cs typeface="Poppins Semi-Bold Italics"/>
                  <a:sym typeface="Poppins Semi-Bold Italics"/>
                </a:rPr>
                <a:t>hững quốc gia xuất khẩu nông sản lớn trên thế giới với nhiều mặt hàng chủ lực như lúa gạo, cà phê, thủy sản và rau quả.</a:t>
              </a:r>
            </a:p>
            <a:p>
              <a:pPr algn="l">
                <a:lnSpc>
                  <a:spcPts val="2399"/>
                </a:lnSpc>
              </a:pPr>
            </a:p>
          </p:txBody>
        </p:sp>
        <p:grpSp>
          <p:nvGrpSpPr>
            <p:cNvPr name="Group 23" id="23"/>
            <p:cNvGrpSpPr/>
            <p:nvPr/>
          </p:nvGrpSpPr>
          <p:grpSpPr>
            <a:xfrm rot="0">
              <a:off x="0" y="176312"/>
              <a:ext cx="1077101" cy="916529"/>
              <a:chOff x="0" y="0"/>
              <a:chExt cx="212761" cy="181043"/>
            </a:xfrm>
          </p:grpSpPr>
          <p:sp>
            <p:nvSpPr>
              <p:cNvPr name="Freeform 24" id="24"/>
              <p:cNvSpPr/>
              <p:nvPr/>
            </p:nvSpPr>
            <p:spPr>
              <a:xfrm flipH="false" flipV="false" rot="0">
                <a:off x="0" y="0"/>
                <a:ext cx="212761" cy="181043"/>
              </a:xfrm>
              <a:custGeom>
                <a:avLst/>
                <a:gdLst/>
                <a:ahLst/>
                <a:cxnLst/>
                <a:rect r="r" b="b" t="t" l="l"/>
                <a:pathLst>
                  <a:path h="181043" w="212761">
                    <a:moveTo>
                      <a:pt x="0" y="0"/>
                    </a:moveTo>
                    <a:lnTo>
                      <a:pt x="212761" y="0"/>
                    </a:lnTo>
                    <a:lnTo>
                      <a:pt x="212761" y="181043"/>
                    </a:lnTo>
                    <a:lnTo>
                      <a:pt x="0" y="181043"/>
                    </a:lnTo>
                    <a:close/>
                  </a:path>
                </a:pathLst>
              </a:custGeom>
              <a:solidFill>
                <a:srgbClr val="777A15"/>
              </a:solidFill>
            </p:spPr>
          </p:sp>
          <p:sp>
            <p:nvSpPr>
              <p:cNvPr name="TextBox 25" id="25"/>
              <p:cNvSpPr txBox="true"/>
              <p:nvPr/>
            </p:nvSpPr>
            <p:spPr>
              <a:xfrm>
                <a:off x="0" y="-57150"/>
                <a:ext cx="212761" cy="238193"/>
              </a:xfrm>
              <a:prstGeom prst="rect">
                <a:avLst/>
              </a:prstGeom>
            </p:spPr>
            <p:txBody>
              <a:bodyPr anchor="ctr" rtlCol="false" tIns="50800" lIns="50800" bIns="50800" rIns="50800"/>
              <a:lstStyle/>
              <a:p>
                <a:pPr algn="ctr">
                  <a:lnSpc>
                    <a:spcPts val="2775"/>
                  </a:lnSpc>
                </a:pPr>
              </a:p>
            </p:txBody>
          </p:sp>
        </p:grpSp>
        <p:sp>
          <p:nvSpPr>
            <p:cNvPr name="TextBox 26" id="26"/>
            <p:cNvSpPr txBox="true"/>
            <p:nvPr/>
          </p:nvSpPr>
          <p:spPr>
            <a:xfrm rot="0">
              <a:off x="122998" y="317927"/>
              <a:ext cx="831105" cy="522670"/>
            </a:xfrm>
            <a:prstGeom prst="rect">
              <a:avLst/>
            </a:prstGeom>
          </p:spPr>
          <p:txBody>
            <a:bodyPr anchor="t" rtlCol="false" tIns="0" lIns="0" bIns="0" rIns="0">
              <a:spAutoFit/>
            </a:bodyPr>
            <a:lstStyle/>
            <a:p>
              <a:pPr algn="ctr">
                <a:lnSpc>
                  <a:spcPts val="3199"/>
                </a:lnSpc>
              </a:pPr>
              <a:r>
                <a:rPr lang="en-US" b="true" sz="2285">
                  <a:solidFill>
                    <a:srgbClr val="FFFFFF"/>
                  </a:solidFill>
                  <a:latin typeface="Poppins Semi-Bold"/>
                  <a:ea typeface="Poppins Semi-Bold"/>
                  <a:cs typeface="Poppins Semi-Bold"/>
                  <a:sym typeface="Poppins Semi-Bold"/>
                </a:rPr>
                <a:t>02</a:t>
              </a:r>
            </a:p>
          </p:txBody>
        </p:sp>
      </p:grpSp>
      <p:grpSp>
        <p:nvGrpSpPr>
          <p:cNvPr name="Group 27" id="27"/>
          <p:cNvGrpSpPr/>
          <p:nvPr/>
        </p:nvGrpSpPr>
        <p:grpSpPr>
          <a:xfrm rot="0">
            <a:off x="870816" y="6817624"/>
            <a:ext cx="7792529" cy="2020570"/>
            <a:chOff x="0" y="0"/>
            <a:chExt cx="10390038" cy="2694093"/>
          </a:xfrm>
        </p:grpSpPr>
        <p:sp>
          <p:nvSpPr>
            <p:cNvPr name="TextBox 28" id="28"/>
            <p:cNvSpPr txBox="true"/>
            <p:nvPr/>
          </p:nvSpPr>
          <p:spPr>
            <a:xfrm rot="0">
              <a:off x="1035877" y="-95250"/>
              <a:ext cx="9354161" cy="2789343"/>
            </a:xfrm>
            <a:prstGeom prst="rect">
              <a:avLst/>
            </a:prstGeom>
          </p:spPr>
          <p:txBody>
            <a:bodyPr anchor="t" rtlCol="false" tIns="0" lIns="0" bIns="0" rIns="0">
              <a:spAutoFit/>
            </a:bodyPr>
            <a:lstStyle/>
            <a:p>
              <a:pPr algn="l">
                <a:lnSpc>
                  <a:spcPts val="3199"/>
                </a:lnSpc>
              </a:pPr>
              <a:r>
                <a:rPr lang="en-US" sz="1999" i="true" b="true">
                  <a:solidFill>
                    <a:srgbClr val="000000"/>
                  </a:solidFill>
                  <a:latin typeface="Poppins Bold Italics"/>
                  <a:ea typeface="Poppins Bold Italics"/>
                  <a:cs typeface="Poppins Bold Italics"/>
                  <a:sym typeface="Poppins Bold Italics"/>
                </a:rPr>
                <a:t>Thực trạng sản xuất</a:t>
              </a:r>
            </a:p>
            <a:p>
              <a:pPr algn="l" marL="367031" indent="-183515" lvl="1">
                <a:lnSpc>
                  <a:spcPts val="2720"/>
                </a:lnSpc>
                <a:buFont typeface="Arial"/>
                <a:buChar char="•"/>
              </a:pPr>
              <a:r>
                <a:rPr lang="en-US" b="true" sz="1700">
                  <a:solidFill>
                    <a:srgbClr val="000000"/>
                  </a:solidFill>
                  <a:latin typeface="Poppins Semi-Bold"/>
                  <a:ea typeface="Poppins Semi-Bold"/>
                  <a:cs typeface="Poppins Semi-Bold"/>
                  <a:sym typeface="Poppins Semi-Bold"/>
                </a:rPr>
                <a:t>Hoạ</a:t>
              </a:r>
              <a:r>
                <a:rPr lang="en-US" b="true" sz="1700">
                  <a:solidFill>
                    <a:srgbClr val="000000"/>
                  </a:solidFill>
                  <a:latin typeface="Poppins Semi-Bold"/>
                  <a:ea typeface="Poppins Semi-Bold"/>
                  <a:cs typeface="Poppins Semi-Bold"/>
                  <a:sym typeface="Poppins Semi-Bold"/>
                </a:rPr>
                <a:t>t động sản xuất nông nghiệp hiện nay vẫn chủ yếu ma</a:t>
              </a:r>
              <a:r>
                <a:rPr lang="en-US" b="true" sz="1700">
                  <a:solidFill>
                    <a:srgbClr val="000000"/>
                  </a:solidFill>
                  <a:latin typeface="Poppins Semi-Bold"/>
                  <a:ea typeface="Poppins Semi-Bold"/>
                  <a:cs typeface="Poppins Semi-Bold"/>
                  <a:sym typeface="Poppins Semi-Bold"/>
                </a:rPr>
                <a:t>ng tính nhỏ lẻ, manh mún</a:t>
              </a:r>
            </a:p>
            <a:p>
              <a:pPr algn="l" marL="367031" indent="-183515" lvl="1">
                <a:lnSpc>
                  <a:spcPts val="2720"/>
                </a:lnSpc>
                <a:buFont typeface="Arial"/>
                <a:buChar char="•"/>
              </a:pPr>
              <a:r>
                <a:rPr lang="en-US" b="true" sz="1700">
                  <a:solidFill>
                    <a:srgbClr val="000000"/>
                  </a:solidFill>
                  <a:latin typeface="Poppins Semi-Bold"/>
                  <a:ea typeface="Poppins Semi-Bold"/>
                  <a:cs typeface="Poppins Semi-Bold"/>
                  <a:sym typeface="Poppins Semi-Bold"/>
                </a:rPr>
                <a:t>Mức độ ứng dụng khoa học – công nghệ chưa đồng đều giữa các vùng và các hộ sản xuất.</a:t>
              </a:r>
            </a:p>
            <a:p>
              <a:pPr algn="l">
                <a:lnSpc>
                  <a:spcPts val="2720"/>
                </a:lnSpc>
              </a:pPr>
            </a:p>
          </p:txBody>
        </p:sp>
        <p:grpSp>
          <p:nvGrpSpPr>
            <p:cNvPr name="Group 29" id="29"/>
            <p:cNvGrpSpPr/>
            <p:nvPr/>
          </p:nvGrpSpPr>
          <p:grpSpPr>
            <a:xfrm rot="0">
              <a:off x="0" y="176312"/>
              <a:ext cx="1035877" cy="916529"/>
              <a:chOff x="0" y="0"/>
              <a:chExt cx="204618" cy="181043"/>
            </a:xfrm>
          </p:grpSpPr>
          <p:sp>
            <p:nvSpPr>
              <p:cNvPr name="Freeform 30" id="30"/>
              <p:cNvSpPr/>
              <p:nvPr/>
            </p:nvSpPr>
            <p:spPr>
              <a:xfrm flipH="false" flipV="false" rot="0">
                <a:off x="0" y="0"/>
                <a:ext cx="204618" cy="181043"/>
              </a:xfrm>
              <a:custGeom>
                <a:avLst/>
                <a:gdLst/>
                <a:ahLst/>
                <a:cxnLst/>
                <a:rect r="r" b="b" t="t" l="l"/>
                <a:pathLst>
                  <a:path h="181043" w="204618">
                    <a:moveTo>
                      <a:pt x="0" y="0"/>
                    </a:moveTo>
                    <a:lnTo>
                      <a:pt x="204618" y="0"/>
                    </a:lnTo>
                    <a:lnTo>
                      <a:pt x="204618" y="181043"/>
                    </a:lnTo>
                    <a:lnTo>
                      <a:pt x="0" y="181043"/>
                    </a:lnTo>
                    <a:close/>
                  </a:path>
                </a:pathLst>
              </a:custGeom>
              <a:solidFill>
                <a:srgbClr val="777A15"/>
              </a:solidFill>
            </p:spPr>
          </p:sp>
          <p:sp>
            <p:nvSpPr>
              <p:cNvPr name="TextBox 31" id="31"/>
              <p:cNvSpPr txBox="true"/>
              <p:nvPr/>
            </p:nvSpPr>
            <p:spPr>
              <a:xfrm>
                <a:off x="0" y="-57150"/>
                <a:ext cx="204618" cy="238193"/>
              </a:xfrm>
              <a:prstGeom prst="rect">
                <a:avLst/>
              </a:prstGeom>
            </p:spPr>
            <p:txBody>
              <a:bodyPr anchor="ctr" rtlCol="false" tIns="50800" lIns="50800" bIns="50800" rIns="50800"/>
              <a:lstStyle/>
              <a:p>
                <a:pPr algn="ctr">
                  <a:lnSpc>
                    <a:spcPts val="2775"/>
                  </a:lnSpc>
                </a:pPr>
              </a:p>
            </p:txBody>
          </p:sp>
        </p:grpSp>
        <p:sp>
          <p:nvSpPr>
            <p:cNvPr name="TextBox 32" id="32"/>
            <p:cNvSpPr txBox="true"/>
            <p:nvPr/>
          </p:nvSpPr>
          <p:spPr>
            <a:xfrm rot="0">
              <a:off x="118290" y="317927"/>
              <a:ext cx="799296" cy="522670"/>
            </a:xfrm>
            <a:prstGeom prst="rect">
              <a:avLst/>
            </a:prstGeom>
          </p:spPr>
          <p:txBody>
            <a:bodyPr anchor="t" rtlCol="false" tIns="0" lIns="0" bIns="0" rIns="0">
              <a:spAutoFit/>
            </a:bodyPr>
            <a:lstStyle/>
            <a:p>
              <a:pPr algn="ctr">
                <a:lnSpc>
                  <a:spcPts val="3199"/>
                </a:lnSpc>
              </a:pPr>
              <a:r>
                <a:rPr lang="en-US" b="true" sz="2285">
                  <a:solidFill>
                    <a:srgbClr val="FFFFFF"/>
                  </a:solidFill>
                  <a:latin typeface="Poppins Semi-Bold"/>
                  <a:ea typeface="Poppins Semi-Bold"/>
                  <a:cs typeface="Poppins Semi-Bold"/>
                  <a:sym typeface="Poppins Semi-Bold"/>
                </a:rPr>
                <a:t>03</a:t>
              </a:r>
            </a:p>
          </p:txBody>
        </p:sp>
      </p:grpSp>
      <p:sp>
        <p:nvSpPr>
          <p:cNvPr name="TextBox 33" id="33"/>
          <p:cNvSpPr txBox="true"/>
          <p:nvPr/>
        </p:nvSpPr>
        <p:spPr>
          <a:xfrm rot="0">
            <a:off x="1083361" y="1247447"/>
            <a:ext cx="7476762" cy="1399266"/>
          </a:xfrm>
          <a:prstGeom prst="rect">
            <a:avLst/>
          </a:prstGeom>
        </p:spPr>
        <p:txBody>
          <a:bodyPr anchor="t" rtlCol="false" tIns="0" lIns="0" bIns="0" rIns="0">
            <a:spAutoFit/>
          </a:bodyPr>
          <a:lstStyle/>
          <a:p>
            <a:pPr algn="l">
              <a:lnSpc>
                <a:spcPts val="5346"/>
              </a:lnSpc>
            </a:pPr>
            <a:r>
              <a:rPr lang="en-US" sz="5512" spc="-181" b="true">
                <a:solidFill>
                  <a:srgbClr val="000000"/>
                </a:solidFill>
                <a:latin typeface="Roboto Bold"/>
                <a:ea typeface="Roboto Bold"/>
                <a:cs typeface="Roboto Bold"/>
                <a:sym typeface="Roboto Bold"/>
              </a:rPr>
              <a:t>1. Thực trạng ngành nông nghiệp Việt Nam</a:t>
            </a:r>
          </a:p>
        </p:txBody>
      </p:sp>
      <p:grpSp>
        <p:nvGrpSpPr>
          <p:cNvPr name="Group 34" id="34"/>
          <p:cNvGrpSpPr/>
          <p:nvPr/>
        </p:nvGrpSpPr>
        <p:grpSpPr>
          <a:xfrm rot="0">
            <a:off x="8756682" y="6817624"/>
            <a:ext cx="8408770" cy="1318260"/>
            <a:chOff x="0" y="0"/>
            <a:chExt cx="11211694" cy="1757680"/>
          </a:xfrm>
        </p:grpSpPr>
        <p:sp>
          <p:nvSpPr>
            <p:cNvPr name="TextBox 35" id="35"/>
            <p:cNvSpPr txBox="true"/>
            <p:nvPr/>
          </p:nvSpPr>
          <p:spPr>
            <a:xfrm rot="0">
              <a:off x="1050232" y="-95250"/>
              <a:ext cx="10161461" cy="1852930"/>
            </a:xfrm>
            <a:prstGeom prst="rect">
              <a:avLst/>
            </a:prstGeom>
          </p:spPr>
          <p:txBody>
            <a:bodyPr anchor="t" rtlCol="false" tIns="0" lIns="0" bIns="0" rIns="0">
              <a:spAutoFit/>
            </a:bodyPr>
            <a:lstStyle/>
            <a:p>
              <a:pPr algn="l">
                <a:lnSpc>
                  <a:spcPts val="3039"/>
                </a:lnSpc>
              </a:pPr>
              <a:r>
                <a:rPr lang="en-US" sz="1899" i="true" b="true">
                  <a:solidFill>
                    <a:srgbClr val="000000"/>
                  </a:solidFill>
                  <a:latin typeface="Poppins Bold Italics"/>
                  <a:ea typeface="Poppins Bold Italics"/>
                  <a:cs typeface="Poppins Bold Italics"/>
                  <a:sym typeface="Poppins Bold Italics"/>
                </a:rPr>
                <a:t>Hạn chế và thách thức</a:t>
              </a:r>
            </a:p>
            <a:p>
              <a:pPr algn="l" marL="367031" indent="-183515" lvl="1">
                <a:lnSpc>
                  <a:spcPts val="2720"/>
                </a:lnSpc>
                <a:buFont typeface="Arial"/>
                <a:buChar char="•"/>
              </a:pPr>
              <a:r>
                <a:rPr lang="en-US" b="true" sz="1700" i="true">
                  <a:solidFill>
                    <a:srgbClr val="000000"/>
                  </a:solidFill>
                  <a:latin typeface="Poppins Bold Italics"/>
                  <a:ea typeface="Poppins Bold Italics"/>
                  <a:cs typeface="Poppins Bold Italics"/>
                  <a:sym typeface="Poppins Bold Italics"/>
                </a:rPr>
                <a:t>N</a:t>
              </a:r>
              <a:r>
                <a:rPr lang="en-US" b="true" sz="1700" i="true">
                  <a:solidFill>
                    <a:srgbClr val="000000"/>
                  </a:solidFill>
                  <a:latin typeface="Poppins Semi-Bold Italics"/>
                  <a:ea typeface="Poppins Semi-Bold Italics"/>
                  <a:cs typeface="Poppins Semi-Bold Italics"/>
                  <a:sym typeface="Poppins Semi-Bold Italics"/>
                </a:rPr>
                <a:t>ăng suất lao động và giá trị gia tăng của nông</a:t>
              </a:r>
              <a:r>
                <a:rPr lang="en-US" b="true" sz="1700" i="true">
                  <a:solidFill>
                    <a:srgbClr val="000000"/>
                  </a:solidFill>
                  <a:latin typeface="Poppins Semi-Bold Italics"/>
                  <a:ea typeface="Poppins Semi-Bold Italics"/>
                  <a:cs typeface="Poppins Semi-Bold Italics"/>
                  <a:sym typeface="Poppins Semi-Bold Italics"/>
                </a:rPr>
                <a:t> sản còn thấp.</a:t>
              </a:r>
            </a:p>
            <a:p>
              <a:pPr algn="l" marL="367031" indent="-183515" lvl="1">
                <a:lnSpc>
                  <a:spcPts val="2720"/>
                </a:lnSpc>
                <a:buFont typeface="Arial"/>
                <a:buChar char="•"/>
              </a:pPr>
              <a:r>
                <a:rPr lang="en-US" b="true" sz="1700" i="true">
                  <a:solidFill>
                    <a:srgbClr val="000000"/>
                  </a:solidFill>
                  <a:latin typeface="Poppins Semi-Bold Italics"/>
                  <a:ea typeface="Poppins Semi-Bold Italics"/>
                  <a:cs typeface="Poppins Semi-Bold Italics"/>
                  <a:sym typeface="Poppins Semi-Bold Italics"/>
                </a:rPr>
                <a:t>Khả năng cạnh tranh của ngành nông nghiệp trong bối cảnh hội nhập chưa cao.</a:t>
              </a:r>
            </a:p>
          </p:txBody>
        </p:sp>
        <p:grpSp>
          <p:nvGrpSpPr>
            <p:cNvPr name="Group 36" id="36"/>
            <p:cNvGrpSpPr/>
            <p:nvPr/>
          </p:nvGrpSpPr>
          <p:grpSpPr>
            <a:xfrm rot="0">
              <a:off x="0" y="176312"/>
              <a:ext cx="1050232" cy="916529"/>
              <a:chOff x="0" y="0"/>
              <a:chExt cx="207453" cy="181043"/>
            </a:xfrm>
          </p:grpSpPr>
          <p:sp>
            <p:nvSpPr>
              <p:cNvPr name="Freeform 37" id="37"/>
              <p:cNvSpPr/>
              <p:nvPr/>
            </p:nvSpPr>
            <p:spPr>
              <a:xfrm flipH="false" flipV="false" rot="0">
                <a:off x="0" y="0"/>
                <a:ext cx="207453" cy="181043"/>
              </a:xfrm>
              <a:custGeom>
                <a:avLst/>
                <a:gdLst/>
                <a:ahLst/>
                <a:cxnLst/>
                <a:rect r="r" b="b" t="t" l="l"/>
                <a:pathLst>
                  <a:path h="181043" w="207453">
                    <a:moveTo>
                      <a:pt x="0" y="0"/>
                    </a:moveTo>
                    <a:lnTo>
                      <a:pt x="207453" y="0"/>
                    </a:lnTo>
                    <a:lnTo>
                      <a:pt x="207453" y="181043"/>
                    </a:lnTo>
                    <a:lnTo>
                      <a:pt x="0" y="181043"/>
                    </a:lnTo>
                    <a:close/>
                  </a:path>
                </a:pathLst>
              </a:custGeom>
              <a:solidFill>
                <a:srgbClr val="777A15"/>
              </a:solidFill>
            </p:spPr>
          </p:sp>
          <p:sp>
            <p:nvSpPr>
              <p:cNvPr name="TextBox 38" id="38"/>
              <p:cNvSpPr txBox="true"/>
              <p:nvPr/>
            </p:nvSpPr>
            <p:spPr>
              <a:xfrm>
                <a:off x="0" y="-57150"/>
                <a:ext cx="207453" cy="238193"/>
              </a:xfrm>
              <a:prstGeom prst="rect">
                <a:avLst/>
              </a:prstGeom>
            </p:spPr>
            <p:txBody>
              <a:bodyPr anchor="ctr" rtlCol="false" tIns="50800" lIns="50800" bIns="50800" rIns="50800"/>
              <a:lstStyle/>
              <a:p>
                <a:pPr algn="ctr">
                  <a:lnSpc>
                    <a:spcPts val="2775"/>
                  </a:lnSpc>
                </a:pPr>
              </a:p>
            </p:txBody>
          </p:sp>
        </p:grpSp>
        <p:sp>
          <p:nvSpPr>
            <p:cNvPr name="TextBox 39" id="39"/>
            <p:cNvSpPr txBox="true"/>
            <p:nvPr/>
          </p:nvSpPr>
          <p:spPr>
            <a:xfrm rot="0">
              <a:off x="119930" y="317927"/>
              <a:ext cx="810373" cy="522670"/>
            </a:xfrm>
            <a:prstGeom prst="rect">
              <a:avLst/>
            </a:prstGeom>
          </p:spPr>
          <p:txBody>
            <a:bodyPr anchor="t" rtlCol="false" tIns="0" lIns="0" bIns="0" rIns="0">
              <a:spAutoFit/>
            </a:bodyPr>
            <a:lstStyle/>
            <a:p>
              <a:pPr algn="ctr">
                <a:lnSpc>
                  <a:spcPts val="3199"/>
                </a:lnSpc>
              </a:pPr>
              <a:r>
                <a:rPr lang="en-US" sz="2285">
                  <a:solidFill>
                    <a:srgbClr val="FFFFFF"/>
                  </a:solidFill>
                  <a:latin typeface="Poppins"/>
                  <a:ea typeface="Poppins"/>
                  <a:cs typeface="Poppins"/>
                  <a:sym typeface="Poppins"/>
                </a:rPr>
                <a:t>04</a:t>
              </a:r>
            </a:p>
          </p:txBody>
        </p:sp>
      </p:grpSp>
      <p:sp>
        <p:nvSpPr>
          <p:cNvPr name="TextBox 40" id="40"/>
          <p:cNvSpPr txBox="true"/>
          <p:nvPr/>
        </p:nvSpPr>
        <p:spPr>
          <a:xfrm rot="0">
            <a:off x="994957" y="9210675"/>
            <a:ext cx="176808"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4</a:t>
            </a:r>
          </a:p>
        </p:txBody>
      </p:sp>
    </p:spTree>
  </p:cSld>
  <p:clrMapOvr>
    <a:masterClrMapping/>
  </p:clrMapOvr>
  <p:transition spd="slow">
    <p:cover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269" y="37531"/>
            <a:ext cx="18259891" cy="10211938"/>
            <a:chOff x="0" y="0"/>
            <a:chExt cx="4809189" cy="2689564"/>
          </a:xfrm>
        </p:grpSpPr>
        <p:sp>
          <p:nvSpPr>
            <p:cNvPr name="Freeform 3" id="3"/>
            <p:cNvSpPr/>
            <p:nvPr/>
          </p:nvSpPr>
          <p:spPr>
            <a:xfrm flipH="false" flipV="false" rot="0">
              <a:off x="0" y="0"/>
              <a:ext cx="4809189" cy="2689564"/>
            </a:xfrm>
            <a:custGeom>
              <a:avLst/>
              <a:gdLst/>
              <a:ahLst/>
              <a:cxnLst/>
              <a:rect r="r" b="b" t="t" l="l"/>
              <a:pathLst>
                <a:path h="2689564" w="4809189">
                  <a:moveTo>
                    <a:pt x="0" y="0"/>
                  </a:moveTo>
                  <a:lnTo>
                    <a:pt x="4809189" y="0"/>
                  </a:lnTo>
                  <a:lnTo>
                    <a:pt x="4809189" y="2689564"/>
                  </a:lnTo>
                  <a:lnTo>
                    <a:pt x="0" y="2689564"/>
                  </a:lnTo>
                  <a:close/>
                </a:path>
              </a:pathLst>
            </a:custGeom>
            <a:solidFill>
              <a:srgbClr val="F4F3F3"/>
            </a:solidFill>
          </p:spPr>
        </p:sp>
        <p:sp>
          <p:nvSpPr>
            <p:cNvPr name="TextBox 4" id="4"/>
            <p:cNvSpPr txBox="true"/>
            <p:nvPr/>
          </p:nvSpPr>
          <p:spPr>
            <a:xfrm>
              <a:off x="0" y="-66675"/>
              <a:ext cx="4809189" cy="2756239"/>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6459350" y="-149203"/>
            <a:ext cx="799950" cy="2209764"/>
            <a:chOff x="0" y="0"/>
            <a:chExt cx="1066600" cy="2946353"/>
          </a:xfrm>
        </p:grpSpPr>
        <p:grpSp>
          <p:nvGrpSpPr>
            <p:cNvPr name="Group 6" id="6"/>
            <p:cNvGrpSpPr/>
            <p:nvPr/>
          </p:nvGrpSpPr>
          <p:grpSpPr>
            <a:xfrm rot="0">
              <a:off x="0" y="0"/>
              <a:ext cx="1066600" cy="2946353"/>
              <a:chOff x="0" y="0"/>
              <a:chExt cx="210686" cy="581996"/>
            </a:xfrm>
          </p:grpSpPr>
          <p:sp>
            <p:nvSpPr>
              <p:cNvPr name="Freeform 7" id="7"/>
              <p:cNvSpPr/>
              <p:nvPr/>
            </p:nvSpPr>
            <p:spPr>
              <a:xfrm flipH="false" flipV="false" rot="0">
                <a:off x="0" y="0"/>
                <a:ext cx="210686" cy="581996"/>
              </a:xfrm>
              <a:custGeom>
                <a:avLst/>
                <a:gdLst/>
                <a:ahLst/>
                <a:cxnLst/>
                <a:rect r="r" b="b" t="t" l="l"/>
                <a:pathLst>
                  <a:path h="581996" w="210686">
                    <a:moveTo>
                      <a:pt x="0" y="0"/>
                    </a:moveTo>
                    <a:lnTo>
                      <a:pt x="210686" y="0"/>
                    </a:lnTo>
                    <a:lnTo>
                      <a:pt x="210686" y="581996"/>
                    </a:lnTo>
                    <a:lnTo>
                      <a:pt x="0" y="581996"/>
                    </a:lnTo>
                    <a:close/>
                  </a:path>
                </a:pathLst>
              </a:custGeom>
              <a:solidFill>
                <a:srgbClr val="878B18"/>
              </a:solidFill>
            </p:spPr>
          </p:sp>
          <p:sp>
            <p:nvSpPr>
              <p:cNvPr name="TextBox 8" id="8"/>
              <p:cNvSpPr txBox="true"/>
              <p:nvPr/>
            </p:nvSpPr>
            <p:spPr>
              <a:xfrm>
                <a:off x="0" y="-47625"/>
                <a:ext cx="210686" cy="629621"/>
              </a:xfrm>
              <a:prstGeom prst="rect">
                <a:avLst/>
              </a:prstGeom>
            </p:spPr>
            <p:txBody>
              <a:bodyPr anchor="ctr" rtlCol="false" tIns="50800" lIns="50800" bIns="50800" rIns="50800"/>
              <a:lstStyle/>
              <a:p>
                <a:pPr algn="ctr">
                  <a:lnSpc>
                    <a:spcPts val="3137"/>
                  </a:lnSpc>
                </a:pPr>
              </a:p>
            </p:txBody>
          </p:sp>
        </p:grpSp>
        <p:sp>
          <p:nvSpPr>
            <p:cNvPr name="TextBox 9" id="9"/>
            <p:cNvSpPr txBox="true"/>
            <p:nvPr/>
          </p:nvSpPr>
          <p:spPr>
            <a:xfrm rot="0">
              <a:off x="0" y="1128703"/>
              <a:ext cx="1066600" cy="1156361"/>
            </a:xfrm>
            <a:prstGeom prst="rect">
              <a:avLst/>
            </a:prstGeom>
          </p:spPr>
          <p:txBody>
            <a:bodyPr anchor="t" rtlCol="false" tIns="0" lIns="0" bIns="0" rIns="0">
              <a:spAutoFit/>
            </a:bodyPr>
            <a:lstStyle/>
            <a:p>
              <a:pPr algn="ctr">
                <a:lnSpc>
                  <a:spcPts val="3258"/>
                </a:lnSpc>
              </a:pPr>
              <a:r>
                <a:rPr lang="en-US" b="true" sz="3359" spc="-110">
                  <a:solidFill>
                    <a:srgbClr val="FFFFFF"/>
                  </a:solidFill>
                  <a:latin typeface="Roboto Bold"/>
                  <a:ea typeface="Roboto Bold"/>
                  <a:cs typeface="Roboto Bold"/>
                  <a:sym typeface="Roboto Bold"/>
                </a:rPr>
                <a:t>01</a:t>
              </a:r>
            </a:p>
            <a:p>
              <a:pPr algn="ctr">
                <a:lnSpc>
                  <a:spcPts val="3258"/>
                </a:lnSpc>
              </a:pPr>
            </a:p>
          </p:txBody>
        </p:sp>
      </p:grpSp>
      <p:sp>
        <p:nvSpPr>
          <p:cNvPr name="AutoShape 10" id="10"/>
          <p:cNvSpPr/>
          <p:nvPr/>
        </p:nvSpPr>
        <p:spPr>
          <a:xfrm flipH="true">
            <a:off x="1734775" y="6597461"/>
            <a:ext cx="0" cy="2994392"/>
          </a:xfrm>
          <a:prstGeom prst="line">
            <a:avLst/>
          </a:prstGeom>
          <a:ln cap="rnd" w="57150">
            <a:solidFill>
              <a:srgbClr val="000000"/>
            </a:solidFill>
            <a:prstDash val="solid"/>
            <a:headEnd type="none" len="sm" w="sm"/>
            <a:tailEnd type="none" len="sm" w="sm"/>
          </a:ln>
        </p:spPr>
      </p:sp>
      <p:sp>
        <p:nvSpPr>
          <p:cNvPr name="AutoShape 11" id="11"/>
          <p:cNvSpPr/>
          <p:nvPr/>
        </p:nvSpPr>
        <p:spPr>
          <a:xfrm flipH="true">
            <a:off x="966368" y="3099037"/>
            <a:ext cx="0" cy="2044463"/>
          </a:xfrm>
          <a:prstGeom prst="line">
            <a:avLst/>
          </a:prstGeom>
          <a:ln cap="rnd" w="57150">
            <a:solidFill>
              <a:srgbClr val="000000"/>
            </a:solidFill>
            <a:prstDash val="solid"/>
            <a:headEnd type="none" len="sm" w="sm"/>
            <a:tailEnd type="none" len="sm" w="sm"/>
          </a:ln>
        </p:spPr>
      </p:sp>
      <p:sp>
        <p:nvSpPr>
          <p:cNvPr name="Freeform 12" id="12"/>
          <p:cNvSpPr/>
          <p:nvPr/>
        </p:nvSpPr>
        <p:spPr>
          <a:xfrm flipH="false" flipV="false" rot="0">
            <a:off x="8743206" y="2522229"/>
            <a:ext cx="4624838" cy="3146797"/>
          </a:xfrm>
          <a:custGeom>
            <a:avLst/>
            <a:gdLst/>
            <a:ahLst/>
            <a:cxnLst/>
            <a:rect r="r" b="b" t="t" l="l"/>
            <a:pathLst>
              <a:path h="3146797" w="4624838">
                <a:moveTo>
                  <a:pt x="0" y="0"/>
                </a:moveTo>
                <a:lnTo>
                  <a:pt x="4624838" y="0"/>
                </a:lnTo>
                <a:lnTo>
                  <a:pt x="4624838" y="3146797"/>
                </a:lnTo>
                <a:lnTo>
                  <a:pt x="0" y="3146797"/>
                </a:lnTo>
                <a:lnTo>
                  <a:pt x="0" y="0"/>
                </a:lnTo>
                <a:close/>
              </a:path>
            </a:pathLst>
          </a:custGeom>
          <a:blipFill>
            <a:blip r:embed="rId2"/>
            <a:stretch>
              <a:fillRect l="0" t="0" r="0" b="0"/>
            </a:stretch>
          </a:blipFill>
        </p:spPr>
      </p:sp>
      <p:sp>
        <p:nvSpPr>
          <p:cNvPr name="Freeform 13" id="13"/>
          <p:cNvSpPr/>
          <p:nvPr/>
        </p:nvSpPr>
        <p:spPr>
          <a:xfrm flipH="false" flipV="false" rot="0">
            <a:off x="10182160" y="6299346"/>
            <a:ext cx="4700346" cy="3125730"/>
          </a:xfrm>
          <a:custGeom>
            <a:avLst/>
            <a:gdLst/>
            <a:ahLst/>
            <a:cxnLst/>
            <a:rect r="r" b="b" t="t" l="l"/>
            <a:pathLst>
              <a:path h="3125730" w="4700346">
                <a:moveTo>
                  <a:pt x="0" y="0"/>
                </a:moveTo>
                <a:lnTo>
                  <a:pt x="4700346" y="0"/>
                </a:lnTo>
                <a:lnTo>
                  <a:pt x="4700346" y="3125730"/>
                </a:lnTo>
                <a:lnTo>
                  <a:pt x="0" y="3125730"/>
                </a:lnTo>
                <a:lnTo>
                  <a:pt x="0" y="0"/>
                </a:lnTo>
                <a:close/>
              </a:path>
            </a:pathLst>
          </a:custGeom>
          <a:blipFill>
            <a:blip r:embed="rId3"/>
            <a:stretch>
              <a:fillRect l="-24205" t="-3384" r="0" b="-20820"/>
            </a:stretch>
          </a:blipFill>
        </p:spPr>
      </p:sp>
      <p:sp>
        <p:nvSpPr>
          <p:cNvPr name="TextBox 14" id="14"/>
          <p:cNvSpPr txBox="true"/>
          <p:nvPr/>
        </p:nvSpPr>
        <p:spPr>
          <a:xfrm rot="0">
            <a:off x="2126887" y="7470585"/>
            <a:ext cx="7885909" cy="2009139"/>
          </a:xfrm>
          <a:prstGeom prst="rect">
            <a:avLst/>
          </a:prstGeom>
        </p:spPr>
        <p:txBody>
          <a:bodyPr anchor="t" rtlCol="false" tIns="0" lIns="0" bIns="0" rIns="0">
            <a:spAutoFit/>
          </a:bodyPr>
          <a:lstStyle/>
          <a:p>
            <a:pPr algn="l">
              <a:lnSpc>
                <a:spcPts val="2660"/>
              </a:lnSpc>
            </a:pPr>
            <a:r>
              <a:rPr lang="en-US" sz="1900">
                <a:solidFill>
                  <a:srgbClr val="000000"/>
                </a:solidFill>
                <a:latin typeface="Poppins"/>
                <a:ea typeface="Poppins"/>
                <a:cs typeface="Poppins"/>
                <a:sym typeface="Poppins"/>
              </a:rPr>
              <a:t>Người tiêu dùng thường phụ thuộc vào kênh phân phối truyền thống với nhiều khâu trung gian, gặp khó khăn trong việc tiếp cận nông sản sạch, có nguồn gốc rõ ràng do thiếu các nền tảng bán hàng trực tuyến ổn định và minh bạch, từ đó đặt ra nhu cầu ứng dụng thương mại điện tử để kết nối trực tiếp người mua và người bán.</a:t>
            </a:r>
          </a:p>
        </p:txBody>
      </p:sp>
      <p:sp>
        <p:nvSpPr>
          <p:cNvPr name="TextBox 15" id="15"/>
          <p:cNvSpPr txBox="true"/>
          <p:nvPr/>
        </p:nvSpPr>
        <p:spPr>
          <a:xfrm rot="0">
            <a:off x="2126887" y="6779002"/>
            <a:ext cx="7692184" cy="368299"/>
          </a:xfrm>
          <a:prstGeom prst="rect">
            <a:avLst/>
          </a:prstGeom>
        </p:spPr>
        <p:txBody>
          <a:bodyPr anchor="t" rtlCol="false" tIns="0" lIns="0" bIns="0" rIns="0">
            <a:spAutoFit/>
          </a:bodyPr>
          <a:lstStyle/>
          <a:p>
            <a:pPr algn="l">
              <a:lnSpc>
                <a:spcPts val="2800"/>
              </a:lnSpc>
            </a:pPr>
            <a:r>
              <a:rPr lang="en-US" sz="2000" b="true">
                <a:solidFill>
                  <a:srgbClr val="000000"/>
                </a:solidFill>
                <a:latin typeface="Poppins Bold"/>
                <a:ea typeface="Poppins Bold"/>
                <a:cs typeface="Poppins Bold"/>
                <a:sym typeface="Poppins Bold"/>
              </a:rPr>
              <a:t>NHU CẦU ỨNG DỤNG THƯƠNG MẠI ĐIỆN TỬ</a:t>
            </a:r>
          </a:p>
        </p:txBody>
      </p:sp>
      <p:sp>
        <p:nvSpPr>
          <p:cNvPr name="TextBox 16" id="16"/>
          <p:cNvSpPr txBox="true"/>
          <p:nvPr/>
        </p:nvSpPr>
        <p:spPr>
          <a:xfrm rot="0">
            <a:off x="1057275" y="598492"/>
            <a:ext cx="11832057" cy="1295088"/>
          </a:xfrm>
          <a:prstGeom prst="rect">
            <a:avLst/>
          </a:prstGeom>
        </p:spPr>
        <p:txBody>
          <a:bodyPr anchor="t" rtlCol="false" tIns="0" lIns="0" bIns="0" rIns="0">
            <a:spAutoFit/>
          </a:bodyPr>
          <a:lstStyle/>
          <a:p>
            <a:pPr algn="l">
              <a:lnSpc>
                <a:spcPts val="10517"/>
              </a:lnSpc>
            </a:pPr>
            <a:r>
              <a:rPr lang="en-US" sz="7512" spc="-247" b="true">
                <a:solidFill>
                  <a:srgbClr val="000000"/>
                </a:solidFill>
                <a:latin typeface="Roboto Bold"/>
                <a:ea typeface="Roboto Bold"/>
                <a:cs typeface="Roboto Bold"/>
                <a:sym typeface="Roboto Bold"/>
              </a:rPr>
              <a:t>2. Vấn đề tiêu thụ nông sản</a:t>
            </a:r>
          </a:p>
        </p:txBody>
      </p:sp>
      <p:sp>
        <p:nvSpPr>
          <p:cNvPr name="TextBox 17" id="17"/>
          <p:cNvSpPr txBox="true"/>
          <p:nvPr/>
        </p:nvSpPr>
        <p:spPr>
          <a:xfrm rot="0">
            <a:off x="4154480" y="-1173536"/>
            <a:ext cx="6579776" cy="1295778"/>
          </a:xfrm>
          <a:prstGeom prst="rect">
            <a:avLst/>
          </a:prstGeom>
        </p:spPr>
        <p:txBody>
          <a:bodyPr anchor="t" rtlCol="false" tIns="0" lIns="0" bIns="0" rIns="0">
            <a:spAutoFit/>
          </a:bodyPr>
          <a:lstStyle/>
          <a:p>
            <a:pPr algn="l">
              <a:lnSpc>
                <a:spcPts val="3477"/>
              </a:lnSpc>
            </a:pPr>
            <a:r>
              <a:rPr lang="en-US" sz="1900">
                <a:solidFill>
                  <a:srgbClr val="000000"/>
                </a:solidFill>
                <a:latin typeface="Poppins"/>
                <a:ea typeface="Poppins"/>
                <a:cs typeface="Poppins"/>
                <a:sym typeface="Poppins"/>
              </a:rPr>
              <a:t>Thiếu kênh hiệu quả để chia sẻ kiến thức</a:t>
            </a:r>
          </a:p>
          <a:p>
            <a:pPr algn="l">
              <a:lnSpc>
                <a:spcPts val="3477"/>
              </a:lnSpc>
            </a:pPr>
            <a:r>
              <a:rPr lang="en-US" sz="1900">
                <a:solidFill>
                  <a:srgbClr val="000000"/>
                </a:solidFill>
                <a:latin typeface="Poppins"/>
                <a:ea typeface="Poppins"/>
                <a:cs typeface="Poppins"/>
                <a:sym typeface="Poppins"/>
              </a:rPr>
              <a:t>Chưa có nền tảng tích hợp để tổ chức workshop</a:t>
            </a:r>
          </a:p>
          <a:p>
            <a:pPr algn="l">
              <a:lnSpc>
                <a:spcPts val="3477"/>
              </a:lnSpc>
            </a:pPr>
          </a:p>
        </p:txBody>
      </p:sp>
      <p:sp>
        <p:nvSpPr>
          <p:cNvPr name="TextBox 18" id="18"/>
          <p:cNvSpPr txBox="true"/>
          <p:nvPr/>
        </p:nvSpPr>
        <p:spPr>
          <a:xfrm rot="0">
            <a:off x="993915" y="9210675"/>
            <a:ext cx="178891"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5</a:t>
            </a:r>
          </a:p>
        </p:txBody>
      </p:sp>
      <p:sp>
        <p:nvSpPr>
          <p:cNvPr name="TextBox 19" id="19"/>
          <p:cNvSpPr txBox="true"/>
          <p:nvPr/>
        </p:nvSpPr>
        <p:spPr>
          <a:xfrm rot="0">
            <a:off x="1171778" y="3669859"/>
            <a:ext cx="6946190" cy="1342389"/>
          </a:xfrm>
          <a:prstGeom prst="rect">
            <a:avLst/>
          </a:prstGeom>
        </p:spPr>
        <p:txBody>
          <a:bodyPr anchor="t" rtlCol="false" tIns="0" lIns="0" bIns="0" rIns="0">
            <a:spAutoFit/>
          </a:bodyPr>
          <a:lstStyle/>
          <a:p>
            <a:pPr algn="l">
              <a:lnSpc>
                <a:spcPts val="2660"/>
              </a:lnSpc>
            </a:pPr>
            <a:r>
              <a:rPr lang="en-US" sz="1900">
                <a:solidFill>
                  <a:srgbClr val="000000"/>
                </a:solidFill>
                <a:latin typeface="Poppins"/>
                <a:ea typeface="Poppins"/>
                <a:cs typeface="Poppins"/>
                <a:sym typeface="Poppins"/>
              </a:rPr>
              <a:t>Khâu tiêu thụ nông sản hiện nay còn phụ thuộc nhiều vào kênh phân phối truyền thống với nhiều khâu trung gian, dẫn đến tình trạng “được mùa mất giá” và giảm hiệu quả kinh tế cho người sản xuất.</a:t>
            </a:r>
          </a:p>
        </p:txBody>
      </p:sp>
      <p:sp>
        <p:nvSpPr>
          <p:cNvPr name="TextBox 20" id="20"/>
          <p:cNvSpPr txBox="true"/>
          <p:nvPr/>
        </p:nvSpPr>
        <p:spPr>
          <a:xfrm rot="0">
            <a:off x="1171778" y="3142364"/>
            <a:ext cx="6579776" cy="368299"/>
          </a:xfrm>
          <a:prstGeom prst="rect">
            <a:avLst/>
          </a:prstGeom>
        </p:spPr>
        <p:txBody>
          <a:bodyPr anchor="t" rtlCol="false" tIns="0" lIns="0" bIns="0" rIns="0">
            <a:spAutoFit/>
          </a:bodyPr>
          <a:lstStyle/>
          <a:p>
            <a:pPr algn="l">
              <a:lnSpc>
                <a:spcPts val="2800"/>
              </a:lnSpc>
            </a:pPr>
            <a:r>
              <a:rPr lang="en-US" sz="2000" b="true">
                <a:solidFill>
                  <a:srgbClr val="000000"/>
                </a:solidFill>
                <a:latin typeface="Poppins Bold"/>
                <a:ea typeface="Poppins Bold"/>
                <a:cs typeface="Poppins Bold"/>
                <a:sym typeface="Poppins Bold"/>
              </a:rPr>
              <a:t>HẠN CHẾ TRONG KHÂU TIÊU THỤ</a:t>
            </a:r>
          </a:p>
        </p:txBody>
      </p:sp>
    </p:spTree>
  </p:cSld>
  <p:clrMapOvr>
    <a:masterClrMapping/>
  </p:clrMapOvr>
  <p:transition spd="slow">
    <p:cover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EBE2D6"/>
            </a:solidFill>
          </p:spPr>
        </p:sp>
        <p:sp>
          <p:nvSpPr>
            <p:cNvPr name="TextBox 4" id="4"/>
            <p:cNvSpPr txBox="true"/>
            <p:nvPr/>
          </p:nvSpPr>
          <p:spPr>
            <a:xfrm>
              <a:off x="0" y="-47625"/>
              <a:ext cx="4816593" cy="2756958"/>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6459350" y="-183070"/>
            <a:ext cx="799950" cy="1800189"/>
            <a:chOff x="0" y="0"/>
            <a:chExt cx="1066600" cy="2400253"/>
          </a:xfrm>
        </p:grpSpPr>
        <p:grpSp>
          <p:nvGrpSpPr>
            <p:cNvPr name="Group 6" id="6"/>
            <p:cNvGrpSpPr/>
            <p:nvPr/>
          </p:nvGrpSpPr>
          <p:grpSpPr>
            <a:xfrm rot="0">
              <a:off x="0" y="0"/>
              <a:ext cx="1066600" cy="2400253"/>
              <a:chOff x="0" y="0"/>
              <a:chExt cx="210686" cy="474124"/>
            </a:xfrm>
          </p:grpSpPr>
          <p:sp>
            <p:nvSpPr>
              <p:cNvPr name="Freeform 7" id="7"/>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8" id="8"/>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9" id="9"/>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grpSp>
        <p:nvGrpSpPr>
          <p:cNvPr name="Group 10" id="10"/>
          <p:cNvGrpSpPr/>
          <p:nvPr/>
        </p:nvGrpSpPr>
        <p:grpSpPr>
          <a:xfrm rot="0">
            <a:off x="1402007" y="1855518"/>
            <a:ext cx="16909739" cy="8431482"/>
            <a:chOff x="0" y="0"/>
            <a:chExt cx="4453594" cy="2220637"/>
          </a:xfrm>
        </p:grpSpPr>
        <p:sp>
          <p:nvSpPr>
            <p:cNvPr name="Freeform 11" id="11"/>
            <p:cNvSpPr/>
            <p:nvPr/>
          </p:nvSpPr>
          <p:spPr>
            <a:xfrm flipH="false" flipV="false" rot="0">
              <a:off x="0" y="0"/>
              <a:ext cx="4453594" cy="2220637"/>
            </a:xfrm>
            <a:custGeom>
              <a:avLst/>
              <a:gdLst/>
              <a:ahLst/>
              <a:cxnLst/>
              <a:rect r="r" b="b" t="t" l="l"/>
              <a:pathLst>
                <a:path h="2220637" w="4453594">
                  <a:moveTo>
                    <a:pt x="0" y="0"/>
                  </a:moveTo>
                  <a:lnTo>
                    <a:pt x="4453594" y="0"/>
                  </a:lnTo>
                  <a:lnTo>
                    <a:pt x="4453594" y="2220637"/>
                  </a:lnTo>
                  <a:lnTo>
                    <a:pt x="0" y="2220637"/>
                  </a:lnTo>
                  <a:close/>
                </a:path>
              </a:pathLst>
            </a:custGeom>
            <a:solidFill>
              <a:srgbClr val="F4F3F3"/>
            </a:solidFill>
          </p:spPr>
        </p:sp>
        <p:sp>
          <p:nvSpPr>
            <p:cNvPr name="TextBox 12" id="12"/>
            <p:cNvSpPr txBox="true"/>
            <p:nvPr/>
          </p:nvSpPr>
          <p:spPr>
            <a:xfrm>
              <a:off x="0" y="-66675"/>
              <a:ext cx="4453594" cy="2287312"/>
            </a:xfrm>
            <a:prstGeom prst="rect">
              <a:avLst/>
            </a:prstGeom>
          </p:spPr>
          <p:txBody>
            <a:bodyPr anchor="ctr" rtlCol="false" tIns="50800" lIns="50800" bIns="50800" rIns="50800"/>
            <a:lstStyle/>
            <a:p>
              <a:pPr algn="ctr">
                <a:lnSpc>
                  <a:spcPts val="3137"/>
                </a:lnSpc>
              </a:pPr>
            </a:p>
          </p:txBody>
        </p:sp>
      </p:grpSp>
      <p:grpSp>
        <p:nvGrpSpPr>
          <p:cNvPr name="Group 13" id="13"/>
          <p:cNvGrpSpPr/>
          <p:nvPr/>
        </p:nvGrpSpPr>
        <p:grpSpPr>
          <a:xfrm rot="0">
            <a:off x="1867580" y="2478767"/>
            <a:ext cx="6677811" cy="6001115"/>
            <a:chOff x="0" y="0"/>
            <a:chExt cx="1758765" cy="1580541"/>
          </a:xfrm>
        </p:grpSpPr>
        <p:sp>
          <p:nvSpPr>
            <p:cNvPr name="Freeform 14" id="14"/>
            <p:cNvSpPr/>
            <p:nvPr/>
          </p:nvSpPr>
          <p:spPr>
            <a:xfrm flipH="false" flipV="false" rot="0">
              <a:off x="0" y="0"/>
              <a:ext cx="1758765" cy="1580541"/>
            </a:xfrm>
            <a:custGeom>
              <a:avLst/>
              <a:gdLst/>
              <a:ahLst/>
              <a:cxnLst/>
              <a:rect r="r" b="b" t="t" l="l"/>
              <a:pathLst>
                <a:path h="1580541" w="1758765">
                  <a:moveTo>
                    <a:pt x="0" y="0"/>
                  </a:moveTo>
                  <a:lnTo>
                    <a:pt x="1758765" y="0"/>
                  </a:lnTo>
                  <a:lnTo>
                    <a:pt x="1758765" y="1580541"/>
                  </a:lnTo>
                  <a:lnTo>
                    <a:pt x="0" y="1580541"/>
                  </a:lnTo>
                  <a:close/>
                </a:path>
              </a:pathLst>
            </a:custGeom>
            <a:solidFill>
              <a:srgbClr val="E7E9EC"/>
            </a:solidFill>
          </p:spPr>
        </p:sp>
        <p:sp>
          <p:nvSpPr>
            <p:cNvPr name="TextBox 15" id="15"/>
            <p:cNvSpPr txBox="true"/>
            <p:nvPr/>
          </p:nvSpPr>
          <p:spPr>
            <a:xfrm>
              <a:off x="0" y="-38100"/>
              <a:ext cx="1758765" cy="1618641"/>
            </a:xfrm>
            <a:prstGeom prst="rect">
              <a:avLst/>
            </a:prstGeom>
          </p:spPr>
          <p:txBody>
            <a:bodyPr anchor="ctr" rtlCol="false" tIns="50800" lIns="50800" bIns="50800" rIns="50800"/>
            <a:lstStyle/>
            <a:p>
              <a:pPr algn="ctr">
                <a:lnSpc>
                  <a:spcPts val="2775"/>
                </a:lnSpc>
              </a:pPr>
            </a:p>
          </p:txBody>
        </p:sp>
      </p:grpSp>
      <p:grpSp>
        <p:nvGrpSpPr>
          <p:cNvPr name="Group 16" id="16"/>
          <p:cNvGrpSpPr/>
          <p:nvPr/>
        </p:nvGrpSpPr>
        <p:grpSpPr>
          <a:xfrm rot="0">
            <a:off x="2076427" y="2952061"/>
            <a:ext cx="716915" cy="715372"/>
            <a:chOff x="0" y="0"/>
            <a:chExt cx="828385" cy="826601"/>
          </a:xfrm>
        </p:grpSpPr>
        <p:sp>
          <p:nvSpPr>
            <p:cNvPr name="Freeform 17" id="17"/>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878B18"/>
            </a:solidFill>
            <a:ln w="28575" cap="rnd">
              <a:solidFill>
                <a:srgbClr val="FFFFFF"/>
              </a:solidFill>
              <a:prstDash val="solid"/>
              <a:round/>
            </a:ln>
          </p:spPr>
        </p:sp>
        <p:sp>
          <p:nvSpPr>
            <p:cNvPr name="TextBox 18" id="18"/>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8970872" y="2478767"/>
            <a:ext cx="9218734" cy="5906966"/>
          </a:xfrm>
          <a:custGeom>
            <a:avLst/>
            <a:gdLst/>
            <a:ahLst/>
            <a:cxnLst/>
            <a:rect r="r" b="b" t="t" l="l"/>
            <a:pathLst>
              <a:path h="5906966" w="9218734">
                <a:moveTo>
                  <a:pt x="0" y="0"/>
                </a:moveTo>
                <a:lnTo>
                  <a:pt x="9218735" y="0"/>
                </a:lnTo>
                <a:lnTo>
                  <a:pt x="9218735" y="5906966"/>
                </a:lnTo>
                <a:lnTo>
                  <a:pt x="0" y="5906966"/>
                </a:lnTo>
                <a:lnTo>
                  <a:pt x="0" y="0"/>
                </a:lnTo>
                <a:close/>
              </a:path>
            </a:pathLst>
          </a:custGeom>
          <a:blipFill>
            <a:blip r:embed="rId2"/>
            <a:stretch>
              <a:fillRect l="-3066" t="-531" r="0" b="0"/>
            </a:stretch>
          </a:blipFill>
        </p:spPr>
      </p:sp>
      <p:sp>
        <p:nvSpPr>
          <p:cNvPr name="TextBox 20" id="20"/>
          <p:cNvSpPr txBox="true"/>
          <p:nvPr/>
        </p:nvSpPr>
        <p:spPr>
          <a:xfrm rot="0">
            <a:off x="610985" y="397597"/>
            <a:ext cx="11675783"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II. MỤC TIÊU CỦA DỰ ÁN</a:t>
            </a:r>
          </a:p>
        </p:txBody>
      </p:sp>
      <p:sp>
        <p:nvSpPr>
          <p:cNvPr name="TextBox 21" id="21"/>
          <p:cNvSpPr txBox="true"/>
          <p:nvPr/>
        </p:nvSpPr>
        <p:spPr>
          <a:xfrm rot="0">
            <a:off x="989078" y="9210675"/>
            <a:ext cx="18856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6</a:t>
            </a:r>
          </a:p>
        </p:txBody>
      </p:sp>
      <p:sp>
        <p:nvSpPr>
          <p:cNvPr name="TextBox 22" id="22"/>
          <p:cNvSpPr txBox="true"/>
          <p:nvPr/>
        </p:nvSpPr>
        <p:spPr>
          <a:xfrm rot="0">
            <a:off x="2346109" y="3055060"/>
            <a:ext cx="177552" cy="612373"/>
          </a:xfrm>
          <a:prstGeom prst="rect">
            <a:avLst/>
          </a:prstGeom>
        </p:spPr>
        <p:txBody>
          <a:bodyPr anchor="t" rtlCol="false" tIns="0" lIns="0" bIns="0" rIns="0">
            <a:spAutoFit/>
          </a:bodyPr>
          <a:lstStyle/>
          <a:p>
            <a:pPr algn="ctr">
              <a:lnSpc>
                <a:spcPts val="5097"/>
              </a:lnSpc>
              <a:spcBef>
                <a:spcPct val="0"/>
              </a:spcBef>
            </a:pPr>
            <a:r>
              <a:rPr lang="en-US" sz="3640">
                <a:solidFill>
                  <a:srgbClr val="FFFFFF"/>
                </a:solidFill>
                <a:latin typeface="Now"/>
                <a:ea typeface="Now"/>
                <a:cs typeface="Now"/>
                <a:sym typeface="Now"/>
              </a:rPr>
              <a:t>1</a:t>
            </a:r>
          </a:p>
        </p:txBody>
      </p:sp>
      <p:sp>
        <p:nvSpPr>
          <p:cNvPr name="TextBox 23" id="23"/>
          <p:cNvSpPr txBox="true"/>
          <p:nvPr/>
        </p:nvSpPr>
        <p:spPr>
          <a:xfrm rot="0">
            <a:off x="3046722" y="3012250"/>
            <a:ext cx="3929509"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Now Bold"/>
                <a:ea typeface="Now Bold"/>
                <a:cs typeface="Now Bold"/>
                <a:sym typeface="Now Bold"/>
              </a:rPr>
              <a:t>Mục t</a:t>
            </a:r>
            <a:r>
              <a:rPr lang="en-US" b="true" sz="3200">
                <a:solidFill>
                  <a:srgbClr val="000000"/>
                </a:solidFill>
                <a:latin typeface="Now Bold"/>
                <a:ea typeface="Now Bold"/>
                <a:cs typeface="Now Bold"/>
                <a:sym typeface="Now Bold"/>
              </a:rPr>
              <a:t>iêu tổng quát</a:t>
            </a:r>
          </a:p>
        </p:txBody>
      </p:sp>
      <p:sp>
        <p:nvSpPr>
          <p:cNvPr name="TextBox 24" id="24"/>
          <p:cNvSpPr txBox="true"/>
          <p:nvPr/>
        </p:nvSpPr>
        <p:spPr>
          <a:xfrm rot="0">
            <a:off x="2025640" y="3771553"/>
            <a:ext cx="6361690" cy="4907512"/>
          </a:xfrm>
          <a:prstGeom prst="rect">
            <a:avLst/>
          </a:prstGeom>
        </p:spPr>
        <p:txBody>
          <a:bodyPr anchor="t" rtlCol="false" tIns="0" lIns="0" bIns="0" rIns="0">
            <a:spAutoFit/>
          </a:bodyPr>
          <a:lstStyle/>
          <a:p>
            <a:pPr algn="l" marL="548573" indent="-274286" lvl="1">
              <a:lnSpc>
                <a:spcPts val="3557"/>
              </a:lnSpc>
              <a:spcBef>
                <a:spcPct val="0"/>
              </a:spcBef>
              <a:buFont typeface="Arial"/>
              <a:buChar char="•"/>
            </a:pPr>
            <a:r>
              <a:rPr lang="en-US" sz="2540">
                <a:solidFill>
                  <a:srgbClr val="000000"/>
                </a:solidFill>
                <a:latin typeface="Now"/>
                <a:ea typeface="Now"/>
                <a:cs typeface="Now"/>
                <a:sym typeface="Now"/>
              </a:rPr>
              <a:t>Tạo kênh phân phố</a:t>
            </a:r>
            <a:r>
              <a:rPr lang="en-US" sz="2540">
                <a:solidFill>
                  <a:srgbClr val="000000"/>
                </a:solidFill>
                <a:latin typeface="Now"/>
                <a:ea typeface="Now"/>
                <a:cs typeface="Now"/>
                <a:sym typeface="Now"/>
              </a:rPr>
              <a:t>i trực tiếp, giảm bớt khâu trung gian, mang lại lợi ích cho cả người sản xuất và người tiêu dùng.</a:t>
            </a:r>
          </a:p>
          <a:p>
            <a:pPr algn="l" marL="548573" indent="-274286" lvl="1">
              <a:lnSpc>
                <a:spcPts val="3557"/>
              </a:lnSpc>
              <a:spcBef>
                <a:spcPct val="0"/>
              </a:spcBef>
              <a:buFont typeface="Arial"/>
              <a:buChar char="•"/>
            </a:pPr>
            <a:r>
              <a:rPr lang="en-US" sz="2540">
                <a:solidFill>
                  <a:srgbClr val="000000"/>
                </a:solidFill>
                <a:latin typeface="Now"/>
                <a:ea typeface="Now"/>
                <a:cs typeface="Now"/>
                <a:sym typeface="Now"/>
              </a:rPr>
              <a:t>Minh bạch hóa thông tin về nguồn gốc, quy trình sản xuất và đánh giá sản phẩm.</a:t>
            </a:r>
          </a:p>
          <a:p>
            <a:pPr algn="l" marL="548573" indent="-274286" lvl="1">
              <a:lnSpc>
                <a:spcPts val="3557"/>
              </a:lnSpc>
              <a:spcBef>
                <a:spcPct val="0"/>
              </a:spcBef>
              <a:buFont typeface="Arial"/>
              <a:buChar char="•"/>
            </a:pPr>
            <a:r>
              <a:rPr lang="en-US" sz="2540">
                <a:solidFill>
                  <a:srgbClr val="000000"/>
                </a:solidFill>
                <a:latin typeface="Now"/>
                <a:ea typeface="Now"/>
                <a:cs typeface="Now"/>
                <a:sym typeface="Now"/>
              </a:rPr>
              <a:t>Góp phần số hóa và nâng cao giá trị nông sản trên môi trường trực tuyến.</a:t>
            </a:r>
          </a:p>
          <a:p>
            <a:pPr algn="l">
              <a:lnSpc>
                <a:spcPts val="3557"/>
              </a:lnSpc>
              <a:spcBef>
                <a:spcPct val="0"/>
              </a:spcBef>
            </a:pPr>
          </a:p>
        </p:txBody>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459350" y="-183070"/>
            <a:ext cx="799950" cy="1800189"/>
            <a:chOff x="0" y="0"/>
            <a:chExt cx="1066600" cy="2400253"/>
          </a:xfrm>
        </p:grpSpPr>
        <p:grpSp>
          <p:nvGrpSpPr>
            <p:cNvPr name="Group 3" id="3"/>
            <p:cNvGrpSpPr/>
            <p:nvPr/>
          </p:nvGrpSpPr>
          <p:grpSpPr>
            <a:xfrm rot="0">
              <a:off x="0" y="0"/>
              <a:ext cx="1066600" cy="2400253"/>
              <a:chOff x="0" y="0"/>
              <a:chExt cx="210686" cy="474124"/>
            </a:xfrm>
          </p:grpSpPr>
          <p:sp>
            <p:nvSpPr>
              <p:cNvPr name="Freeform 4" id="4"/>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5" id="5"/>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6" id="6"/>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sp>
        <p:nvSpPr>
          <p:cNvPr name="TextBox 7" id="7"/>
          <p:cNvSpPr txBox="true"/>
          <p:nvPr/>
        </p:nvSpPr>
        <p:spPr>
          <a:xfrm rot="0">
            <a:off x="1000463" y="9210675"/>
            <a:ext cx="16579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7</a:t>
            </a:r>
          </a:p>
        </p:txBody>
      </p:sp>
      <p:grpSp>
        <p:nvGrpSpPr>
          <p:cNvPr name="Group 8" id="8"/>
          <p:cNvGrpSpPr/>
          <p:nvPr/>
        </p:nvGrpSpPr>
        <p:grpSpPr>
          <a:xfrm rot="0">
            <a:off x="1361557" y="1617120"/>
            <a:ext cx="16798278" cy="8497818"/>
            <a:chOff x="0" y="0"/>
            <a:chExt cx="4424238" cy="2238109"/>
          </a:xfrm>
        </p:grpSpPr>
        <p:sp>
          <p:nvSpPr>
            <p:cNvPr name="Freeform 9" id="9"/>
            <p:cNvSpPr/>
            <p:nvPr/>
          </p:nvSpPr>
          <p:spPr>
            <a:xfrm flipH="false" flipV="false" rot="0">
              <a:off x="0" y="0"/>
              <a:ext cx="4424238" cy="2238109"/>
            </a:xfrm>
            <a:custGeom>
              <a:avLst/>
              <a:gdLst/>
              <a:ahLst/>
              <a:cxnLst/>
              <a:rect r="r" b="b" t="t" l="l"/>
              <a:pathLst>
                <a:path h="2238109" w="4424238">
                  <a:moveTo>
                    <a:pt x="0" y="0"/>
                  </a:moveTo>
                  <a:lnTo>
                    <a:pt x="4424238" y="0"/>
                  </a:lnTo>
                  <a:lnTo>
                    <a:pt x="4424238" y="2238109"/>
                  </a:lnTo>
                  <a:lnTo>
                    <a:pt x="0" y="2238109"/>
                  </a:lnTo>
                  <a:close/>
                </a:path>
              </a:pathLst>
            </a:custGeom>
            <a:solidFill>
              <a:srgbClr val="E7E9EC"/>
            </a:solidFill>
          </p:spPr>
        </p:sp>
        <p:sp>
          <p:nvSpPr>
            <p:cNvPr name="TextBox 10" id="10"/>
            <p:cNvSpPr txBox="true"/>
            <p:nvPr/>
          </p:nvSpPr>
          <p:spPr>
            <a:xfrm>
              <a:off x="0" y="-38100"/>
              <a:ext cx="4424238" cy="2276209"/>
            </a:xfrm>
            <a:prstGeom prst="rect">
              <a:avLst/>
            </a:prstGeom>
          </p:spPr>
          <p:txBody>
            <a:bodyPr anchor="ctr" rtlCol="false" tIns="50800" lIns="50800" bIns="50800" rIns="50800"/>
            <a:lstStyle/>
            <a:p>
              <a:pPr algn="ctr">
                <a:lnSpc>
                  <a:spcPts val="2775"/>
                </a:lnSpc>
              </a:pPr>
            </a:p>
          </p:txBody>
        </p:sp>
      </p:grpSp>
      <p:grpSp>
        <p:nvGrpSpPr>
          <p:cNvPr name="Group 11" id="11"/>
          <p:cNvGrpSpPr/>
          <p:nvPr/>
        </p:nvGrpSpPr>
        <p:grpSpPr>
          <a:xfrm rot="0">
            <a:off x="1629193" y="1656999"/>
            <a:ext cx="716915" cy="715372"/>
            <a:chOff x="0" y="0"/>
            <a:chExt cx="828385" cy="826601"/>
          </a:xfrm>
        </p:grpSpPr>
        <p:sp>
          <p:nvSpPr>
            <p:cNvPr name="Freeform 12" id="12"/>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878B18"/>
            </a:solidFill>
            <a:ln w="28575" cap="rnd">
              <a:solidFill>
                <a:srgbClr val="FFFFFF"/>
              </a:solidFill>
              <a:prstDash val="solid"/>
              <a:round/>
            </a:ln>
          </p:spPr>
        </p:sp>
        <p:sp>
          <p:nvSpPr>
            <p:cNvPr name="TextBox 13" id="13"/>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845743" y="1675161"/>
            <a:ext cx="283815" cy="612373"/>
          </a:xfrm>
          <a:prstGeom prst="rect">
            <a:avLst/>
          </a:prstGeom>
        </p:spPr>
        <p:txBody>
          <a:bodyPr anchor="t" rtlCol="false" tIns="0" lIns="0" bIns="0" rIns="0">
            <a:spAutoFit/>
          </a:bodyPr>
          <a:lstStyle/>
          <a:p>
            <a:pPr algn="ctr">
              <a:lnSpc>
                <a:spcPts val="5097"/>
              </a:lnSpc>
              <a:spcBef>
                <a:spcPct val="0"/>
              </a:spcBef>
            </a:pPr>
            <a:r>
              <a:rPr lang="en-US" sz="3640">
                <a:solidFill>
                  <a:srgbClr val="FFFFFF"/>
                </a:solidFill>
                <a:latin typeface="Now"/>
                <a:ea typeface="Now"/>
                <a:cs typeface="Now"/>
                <a:sym typeface="Now"/>
              </a:rPr>
              <a:t>2</a:t>
            </a:r>
          </a:p>
        </p:txBody>
      </p:sp>
      <p:sp>
        <p:nvSpPr>
          <p:cNvPr name="TextBox 15" id="15"/>
          <p:cNvSpPr txBox="true"/>
          <p:nvPr/>
        </p:nvSpPr>
        <p:spPr>
          <a:xfrm rot="0">
            <a:off x="2503204" y="1749689"/>
            <a:ext cx="3189238"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Now Bold"/>
                <a:ea typeface="Now Bold"/>
                <a:cs typeface="Now Bold"/>
                <a:sym typeface="Now Bold"/>
              </a:rPr>
              <a:t>Mục t</a:t>
            </a:r>
            <a:r>
              <a:rPr lang="en-US" b="true" sz="3200">
                <a:solidFill>
                  <a:srgbClr val="000000"/>
                </a:solidFill>
                <a:latin typeface="Now Bold"/>
                <a:ea typeface="Now Bold"/>
                <a:cs typeface="Now Bold"/>
                <a:sym typeface="Now Bold"/>
              </a:rPr>
              <a:t>iêu cụ thể</a:t>
            </a:r>
          </a:p>
        </p:txBody>
      </p:sp>
      <p:sp>
        <p:nvSpPr>
          <p:cNvPr name="TextBox 16" id="16"/>
          <p:cNvSpPr txBox="true"/>
          <p:nvPr/>
        </p:nvSpPr>
        <p:spPr>
          <a:xfrm rot="0">
            <a:off x="1629193" y="2677171"/>
            <a:ext cx="17733073" cy="6995909"/>
          </a:xfrm>
          <a:prstGeom prst="rect">
            <a:avLst/>
          </a:prstGeom>
        </p:spPr>
        <p:txBody>
          <a:bodyPr anchor="t" rtlCol="false" tIns="0" lIns="0" bIns="0" rIns="0">
            <a:spAutoFit/>
          </a:bodyPr>
          <a:lstStyle/>
          <a:p>
            <a:pPr algn="l">
              <a:lnSpc>
                <a:spcPts val="3311"/>
              </a:lnSpc>
              <a:spcBef>
                <a:spcPct val="0"/>
              </a:spcBef>
            </a:pPr>
            <a:r>
              <a:rPr lang="en-US" b="true" sz="2365">
                <a:solidFill>
                  <a:srgbClr val="000000"/>
                </a:solidFill>
                <a:latin typeface="Now Bold"/>
                <a:ea typeface="Now Bold"/>
                <a:cs typeface="Now Bold"/>
                <a:sym typeface="Now Bold"/>
              </a:rPr>
              <a:t>V</a:t>
            </a:r>
            <a:r>
              <a:rPr lang="en-US" b="true" sz="2365">
                <a:solidFill>
                  <a:srgbClr val="000000"/>
                </a:solidFill>
                <a:latin typeface="Now Bold"/>
                <a:ea typeface="Now Bold"/>
                <a:cs typeface="Now Bold"/>
                <a:sym typeface="Now Bold"/>
              </a:rPr>
              <a:t>ề hệ thống và chức năng</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Quản lý người dùng và phân quyền (Admin, Buyer): đăng ký, đăng nhập, quản lý hồ sơ và địa chỉ giao hàng.</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Quản lý sản phẩm và danh mục: tìm kiếm, lọc, sắp xếp, xem chi tiết; thêm, sửa, xóa và quản lý tồn kho.</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Hệ thống giỏ hàng và thanh toán: tạo đơn hàng, áp dụng khuyến mãi, hỗ trợ COD và VietQR.</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Quản lý và theo dõi đơn hàng: tra cứu trạng thái đơn hàng và cập nhật tiến trình xử lý.</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Hỗ trợ đánh giá, phản hồi sản phẩm, wishlist, coupon và bảng điều khiển quản lý.</a:t>
            </a:r>
          </a:p>
          <a:p>
            <a:pPr algn="l">
              <a:lnSpc>
                <a:spcPts val="3311"/>
              </a:lnSpc>
              <a:spcBef>
                <a:spcPct val="0"/>
              </a:spcBef>
            </a:pPr>
          </a:p>
          <a:p>
            <a:pPr algn="l">
              <a:lnSpc>
                <a:spcPts val="3311"/>
              </a:lnSpc>
              <a:spcBef>
                <a:spcPct val="0"/>
              </a:spcBef>
            </a:pPr>
            <a:r>
              <a:rPr lang="en-US" b="true" sz="2365">
                <a:solidFill>
                  <a:srgbClr val="000000"/>
                </a:solidFill>
                <a:latin typeface="Now Bold"/>
                <a:ea typeface="Now Bold"/>
                <a:cs typeface="Now Bold"/>
                <a:sym typeface="Now Bold"/>
              </a:rPr>
              <a:t>Về đối tượng sử dụng</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Người mua (Buyer): Mua nông sản tươi sạch trực tuyến với thông tin minh bạch và trải nghiệm tiện lợi.</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Quản trị viên (Admin): Quản lý người dùng, sản phẩm, đơn hàng và vận hành hệ thống.</a:t>
            </a:r>
          </a:p>
          <a:p>
            <a:pPr algn="l">
              <a:lnSpc>
                <a:spcPts val="3311"/>
              </a:lnSpc>
              <a:spcBef>
                <a:spcPct val="0"/>
              </a:spcBef>
            </a:pPr>
          </a:p>
          <a:p>
            <a:pPr algn="l">
              <a:lnSpc>
                <a:spcPts val="3311"/>
              </a:lnSpc>
              <a:spcBef>
                <a:spcPct val="0"/>
              </a:spcBef>
            </a:pPr>
            <a:r>
              <a:rPr lang="en-US" b="true" sz="2365">
                <a:solidFill>
                  <a:srgbClr val="000000"/>
                </a:solidFill>
                <a:latin typeface="Now Bold"/>
                <a:ea typeface="Now Bold"/>
                <a:cs typeface="Now Bold"/>
                <a:sym typeface="Now Bold"/>
              </a:rPr>
              <a:t>Về kiến thức và kỹ năng</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Nâng cao kiến thức về phát triển ứng dụng web Front-end với React.</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Rèn luyện kỹ năng phân tích yêu cầu, thiết kế và xây dựng hệ thống.</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Phát triển kỹ năng lập trình, kiểm thử và xử lý lỗi.</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Hình thành tư duy giải quyết vấn đề và quản lý dự án cá nhân.</a:t>
            </a:r>
          </a:p>
          <a:p>
            <a:pPr algn="l" marL="510727" indent="-255364" lvl="1">
              <a:lnSpc>
                <a:spcPts val="3311"/>
              </a:lnSpc>
              <a:spcBef>
                <a:spcPct val="0"/>
              </a:spcBef>
              <a:buFont typeface="Arial"/>
              <a:buChar char="•"/>
            </a:pPr>
            <a:r>
              <a:rPr lang="en-US" sz="2365">
                <a:solidFill>
                  <a:srgbClr val="000000"/>
                </a:solidFill>
                <a:latin typeface="Now"/>
                <a:ea typeface="Now"/>
                <a:cs typeface="Now"/>
                <a:sym typeface="Now"/>
              </a:rPr>
              <a:t>Gắn kết kiến thức lý thuyết với thực tiễn thông qua sản phẩm có tính ứng dụng cao.</a:t>
            </a:r>
          </a:p>
        </p:txBody>
      </p:sp>
      <p:sp>
        <p:nvSpPr>
          <p:cNvPr name="TextBox 17" id="17"/>
          <p:cNvSpPr txBox="true"/>
          <p:nvPr/>
        </p:nvSpPr>
        <p:spPr>
          <a:xfrm rot="0">
            <a:off x="591107" y="45172"/>
            <a:ext cx="11675783"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II. MỤC TIÊU CỦA DỰ ÁN</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059794" y="-1264220"/>
            <a:ext cx="799950" cy="1800189"/>
            <a:chOff x="0" y="0"/>
            <a:chExt cx="1066600" cy="2400253"/>
          </a:xfrm>
        </p:grpSpPr>
        <p:grpSp>
          <p:nvGrpSpPr>
            <p:cNvPr name="Group 3" id="3"/>
            <p:cNvGrpSpPr/>
            <p:nvPr/>
          </p:nvGrpSpPr>
          <p:grpSpPr>
            <a:xfrm rot="0">
              <a:off x="0" y="0"/>
              <a:ext cx="1066600" cy="2400253"/>
              <a:chOff x="0" y="0"/>
              <a:chExt cx="210686" cy="474124"/>
            </a:xfrm>
          </p:grpSpPr>
          <p:sp>
            <p:nvSpPr>
              <p:cNvPr name="Freeform 4" id="4"/>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5" id="5"/>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6" id="6"/>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grpSp>
        <p:nvGrpSpPr>
          <p:cNvPr name="Group 7" id="7"/>
          <p:cNvGrpSpPr/>
          <p:nvPr/>
        </p:nvGrpSpPr>
        <p:grpSpPr>
          <a:xfrm rot="0">
            <a:off x="0" y="0"/>
            <a:ext cx="18288000" cy="10287000"/>
            <a:chOff x="0" y="0"/>
            <a:chExt cx="4816593" cy="2709333"/>
          </a:xfrm>
        </p:grpSpPr>
        <p:sp>
          <p:nvSpPr>
            <p:cNvPr name="Freeform 8" id="8"/>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4F3F3"/>
            </a:solidFill>
          </p:spPr>
        </p:sp>
        <p:sp>
          <p:nvSpPr>
            <p:cNvPr name="TextBox 9" id="9"/>
            <p:cNvSpPr txBox="true"/>
            <p:nvPr/>
          </p:nvSpPr>
          <p:spPr>
            <a:xfrm>
              <a:off x="0" y="-57150"/>
              <a:ext cx="4816593" cy="2766483"/>
            </a:xfrm>
            <a:prstGeom prst="rect">
              <a:avLst/>
            </a:prstGeom>
          </p:spPr>
          <p:txBody>
            <a:bodyPr anchor="ctr" rtlCol="false" tIns="50800" lIns="50800" bIns="50800" rIns="50800"/>
            <a:lstStyle/>
            <a:p>
              <a:pPr algn="ctr">
                <a:lnSpc>
                  <a:spcPts val="3137"/>
                </a:lnSpc>
              </a:pPr>
            </a:p>
          </p:txBody>
        </p:sp>
      </p:grpSp>
      <p:sp>
        <p:nvSpPr>
          <p:cNvPr name="TextBox 10" id="10"/>
          <p:cNvSpPr txBox="true"/>
          <p:nvPr/>
        </p:nvSpPr>
        <p:spPr>
          <a:xfrm rot="0">
            <a:off x="294526" y="-932843"/>
            <a:ext cx="9191000" cy="1219522"/>
          </a:xfrm>
          <a:prstGeom prst="rect">
            <a:avLst/>
          </a:prstGeom>
        </p:spPr>
        <p:txBody>
          <a:bodyPr anchor="t" rtlCol="false" tIns="0" lIns="0" bIns="0" rIns="0">
            <a:spAutoFit/>
          </a:bodyPr>
          <a:lstStyle/>
          <a:p>
            <a:pPr algn="l">
              <a:lnSpc>
                <a:spcPts val="9957"/>
              </a:lnSpc>
            </a:pPr>
            <a:r>
              <a:rPr lang="en-US" sz="7112" spc="-234">
                <a:solidFill>
                  <a:srgbClr val="000000"/>
                </a:solidFill>
                <a:latin typeface="Courier New OS"/>
                <a:ea typeface="Courier New OS"/>
                <a:cs typeface="Courier New OS"/>
                <a:sym typeface="Courier New OS"/>
              </a:rPr>
              <a:t>CƠ SỞ LÝ THUYẾT</a:t>
            </a:r>
          </a:p>
        </p:txBody>
      </p:sp>
      <p:sp>
        <p:nvSpPr>
          <p:cNvPr name="TextBox 11" id="11"/>
          <p:cNvSpPr txBox="true"/>
          <p:nvPr/>
        </p:nvSpPr>
        <p:spPr>
          <a:xfrm rot="0">
            <a:off x="777277" y="181904"/>
            <a:ext cx="16082468" cy="953135"/>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Noto Serif Display Bold"/>
                <a:ea typeface="Noto Serif Display Bold"/>
                <a:cs typeface="Noto Serif Display Bold"/>
                <a:sym typeface="Noto Serif Display Bold"/>
              </a:rPr>
              <a:t>III. ĐỐI TƯỢNG VÀ PHẠM VI NGHIÊM CỨU</a:t>
            </a:r>
          </a:p>
        </p:txBody>
      </p:sp>
      <p:sp>
        <p:nvSpPr>
          <p:cNvPr name="TextBox 12" id="12"/>
          <p:cNvSpPr txBox="true"/>
          <p:nvPr/>
        </p:nvSpPr>
        <p:spPr>
          <a:xfrm rot="0">
            <a:off x="776796" y="9456136"/>
            <a:ext cx="166836"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8</a:t>
            </a:r>
          </a:p>
        </p:txBody>
      </p:sp>
      <p:sp>
        <p:nvSpPr>
          <p:cNvPr name="TextBox 13" id="13"/>
          <p:cNvSpPr txBox="true"/>
          <p:nvPr/>
        </p:nvSpPr>
        <p:spPr>
          <a:xfrm rot="0">
            <a:off x="1149299" y="1371136"/>
            <a:ext cx="14552414" cy="2724382"/>
          </a:xfrm>
          <a:prstGeom prst="rect">
            <a:avLst/>
          </a:prstGeom>
        </p:spPr>
        <p:txBody>
          <a:bodyPr anchor="t" rtlCol="false" tIns="0" lIns="0" bIns="0" rIns="0">
            <a:spAutoFit/>
          </a:bodyPr>
          <a:lstStyle/>
          <a:p>
            <a:pPr algn="l" marL="483804" indent="-241902" lvl="1">
              <a:lnSpc>
                <a:spcPts val="3137"/>
              </a:lnSpc>
              <a:buAutoNum type="arabicPeriod" startAt="1"/>
            </a:pPr>
            <a:r>
              <a:rPr lang="en-US" b="true" sz="2240">
                <a:solidFill>
                  <a:srgbClr val="000000"/>
                </a:solidFill>
                <a:latin typeface="Now Bold"/>
                <a:ea typeface="Now Bold"/>
                <a:cs typeface="Now Bold"/>
                <a:sym typeface="Now Bold"/>
              </a:rPr>
              <a:t>Đối tượng:</a:t>
            </a:r>
          </a:p>
          <a:p>
            <a:pPr algn="l" marL="483804" indent="-241902" lvl="1">
              <a:lnSpc>
                <a:spcPts val="3137"/>
              </a:lnSpc>
              <a:buFont typeface="Arial"/>
              <a:buChar char="•"/>
            </a:pPr>
            <a:r>
              <a:rPr lang="en-US" sz="2240">
                <a:solidFill>
                  <a:srgbClr val="000000"/>
                </a:solidFill>
                <a:latin typeface="Now"/>
                <a:ea typeface="Now"/>
                <a:cs typeface="Now"/>
                <a:sym typeface="Now"/>
              </a:rPr>
              <a:t>Người mua (Buyer):</a:t>
            </a:r>
          </a:p>
          <a:p>
            <a:pPr algn="l" marL="483804" indent="-241902" lvl="1">
              <a:lnSpc>
                <a:spcPts val="3137"/>
              </a:lnSpc>
              <a:spcBef>
                <a:spcPct val="0"/>
              </a:spcBef>
              <a:buFont typeface="Arial"/>
              <a:buChar char="•"/>
            </a:pP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Người có nhu cầu tìm kiếm và mua sắm nông sản tươi sạch trực tuyến với thông tin minh bạch, tiện lợi.</a:t>
            </a:r>
          </a:p>
          <a:p>
            <a:pPr algn="l">
              <a:lnSpc>
                <a:spcPts val="3137"/>
              </a:lnSpc>
              <a:spcBef>
                <a:spcPct val="0"/>
              </a:spcBef>
            </a:pPr>
          </a:p>
          <a:p>
            <a:pPr algn="l" marL="483804" indent="-241902" lvl="1">
              <a:lnSpc>
                <a:spcPts val="3137"/>
              </a:lnSpc>
              <a:spcBef>
                <a:spcPct val="0"/>
              </a:spcBef>
              <a:buFont typeface="Arial"/>
              <a:buChar char="•"/>
            </a:pPr>
            <a:r>
              <a:rPr lang="en-US" sz="2240">
                <a:solidFill>
                  <a:srgbClr val="000000"/>
                </a:solidFill>
                <a:latin typeface="Now"/>
                <a:ea typeface="Now"/>
                <a:cs typeface="Now"/>
                <a:sym typeface="Now"/>
              </a:rPr>
              <a:t>Quản trị viên (Admin):</a:t>
            </a:r>
          </a:p>
          <a:p>
            <a:pPr algn="l" marL="483804" indent="-241902" lvl="1">
              <a:lnSpc>
                <a:spcPts val="3137"/>
              </a:lnSpc>
              <a:spcBef>
                <a:spcPct val="0"/>
              </a:spcBef>
              <a:buFont typeface="Arial"/>
              <a:buChar char="•"/>
            </a:pPr>
            <a:r>
              <a:rPr lang="en-US" sz="2240">
                <a:solidFill>
                  <a:srgbClr val="000000"/>
                </a:solidFill>
                <a:latin typeface="Now"/>
                <a:ea typeface="Now"/>
                <a:cs typeface="Now"/>
                <a:sym typeface="Now"/>
              </a:rPr>
              <a:t> Người quản lý và vận hành toàn bộ hệ thống, bao gồm sản phẩm, đơn hàng và người dùng.</a:t>
            </a:r>
          </a:p>
          <a:p>
            <a:pPr algn="l">
              <a:lnSpc>
                <a:spcPts val="3137"/>
              </a:lnSpc>
              <a:spcBef>
                <a:spcPct val="0"/>
              </a:spcBef>
            </a:pPr>
          </a:p>
        </p:txBody>
      </p:sp>
      <p:sp>
        <p:nvSpPr>
          <p:cNvPr name="TextBox 14" id="14"/>
          <p:cNvSpPr txBox="true"/>
          <p:nvPr/>
        </p:nvSpPr>
        <p:spPr>
          <a:xfrm rot="0">
            <a:off x="1149299" y="4047893"/>
            <a:ext cx="16672454" cy="6239107"/>
          </a:xfrm>
          <a:prstGeom prst="rect">
            <a:avLst/>
          </a:prstGeom>
        </p:spPr>
        <p:txBody>
          <a:bodyPr anchor="t" rtlCol="false" tIns="0" lIns="0" bIns="0" rIns="0">
            <a:spAutoFit/>
          </a:bodyPr>
          <a:lstStyle/>
          <a:p>
            <a:pPr algn="l" marL="483804" indent="-241902" lvl="1">
              <a:lnSpc>
                <a:spcPts val="3137"/>
              </a:lnSpc>
              <a:buAutoNum type="arabicPeriod" startAt="1"/>
            </a:pPr>
            <a:r>
              <a:rPr lang="en-US" b="true" sz="2240">
                <a:solidFill>
                  <a:srgbClr val="000000"/>
                </a:solidFill>
                <a:latin typeface="Now Bold"/>
                <a:ea typeface="Now Bold"/>
                <a:cs typeface="Now Bold"/>
                <a:sym typeface="Now Bold"/>
              </a:rPr>
              <a:t>Phạm vi:</a:t>
            </a:r>
          </a:p>
          <a:p>
            <a:pPr algn="l">
              <a:lnSpc>
                <a:spcPts val="3137"/>
              </a:lnSpc>
            </a:pPr>
            <a:r>
              <a:rPr lang="en-US" sz="2240">
                <a:solidFill>
                  <a:srgbClr val="000000"/>
                </a:solidFill>
                <a:latin typeface="Now"/>
                <a:ea typeface="Now"/>
                <a:cs typeface="Now"/>
                <a:sym typeface="Now"/>
              </a:rPr>
              <a:t> Hệ thống tập trung vào các nhóm chức năng cốt lõi của một website bán nông sản trực tuyến.</a:t>
            </a:r>
          </a:p>
          <a:p>
            <a:pPr algn="l">
              <a:lnSpc>
                <a:spcPts val="3137"/>
              </a:lnSpc>
            </a:pPr>
            <a:r>
              <a:rPr lang="en-US" sz="2240">
                <a:solidFill>
                  <a:srgbClr val="000000"/>
                </a:solidFill>
                <a:latin typeface="Now"/>
                <a:ea typeface="Now"/>
                <a:cs typeface="Now"/>
                <a:sym typeface="Now"/>
              </a:rPr>
              <a:t>     - Đối với người mua, hệ thống hỗ trợ các chức năng chính như:</a:t>
            </a:r>
          </a:p>
          <a:p>
            <a:pPr algn="l" marL="483804" indent="-241902" lvl="1">
              <a:lnSpc>
                <a:spcPts val="3137"/>
              </a:lnSpc>
              <a:buFont typeface="Arial"/>
              <a:buChar char="•"/>
            </a:pPr>
            <a:r>
              <a:rPr lang="en-US" sz="2240">
                <a:solidFill>
                  <a:srgbClr val="000000"/>
                </a:solidFill>
                <a:latin typeface="Now"/>
                <a:ea typeface="Now"/>
                <a:cs typeface="Now"/>
                <a:sym typeface="Now"/>
              </a:rPr>
              <a:t>Duyệt, tìm kiếm và xem chi tiết sản phẩm (hình ảnh, mô tả, nguồn gốc).</a:t>
            </a:r>
          </a:p>
          <a:p>
            <a:pPr algn="l" marL="483804" indent="-241902" lvl="1">
              <a:lnSpc>
                <a:spcPts val="3137"/>
              </a:lnSpc>
              <a:buFont typeface="Arial"/>
              <a:buChar char="•"/>
            </a:pPr>
            <a:r>
              <a:rPr lang="en-US" sz="2240">
                <a:solidFill>
                  <a:srgbClr val="000000"/>
                </a:solidFill>
                <a:latin typeface="Now"/>
                <a:ea typeface="Now"/>
                <a:cs typeface="Now"/>
                <a:sym typeface="Now"/>
              </a:rPr>
              <a:t>Quản lý giỏ hàng và thực hiện đặt hàng, giao hàng theo lịch đặt trước, thanh toán (mô phỏng).</a:t>
            </a:r>
          </a:p>
          <a:p>
            <a:pPr algn="l" marL="483804" indent="-241902" lvl="1">
              <a:lnSpc>
                <a:spcPts val="3137"/>
              </a:lnSpc>
              <a:buFont typeface="Arial"/>
              <a:buChar char="•"/>
            </a:pPr>
            <a:r>
              <a:rPr lang="en-US" sz="2240">
                <a:solidFill>
                  <a:srgbClr val="000000"/>
                </a:solidFill>
                <a:latin typeface="Now"/>
                <a:ea typeface="Now"/>
                <a:cs typeface="Now"/>
                <a:sym typeface="Now"/>
              </a:rPr>
              <a:t>Thêm sản phẩm vào danh mục yêu thích.</a:t>
            </a:r>
          </a:p>
          <a:p>
            <a:pPr algn="l" marL="483804" indent="-241902" lvl="1">
              <a:lnSpc>
                <a:spcPts val="3137"/>
              </a:lnSpc>
              <a:buFont typeface="Arial"/>
              <a:buChar char="•"/>
            </a:pPr>
            <a:r>
              <a:rPr lang="en-US" sz="2240">
                <a:solidFill>
                  <a:srgbClr val="000000"/>
                </a:solidFill>
                <a:latin typeface="Now"/>
                <a:ea typeface="Now"/>
                <a:cs typeface="Now"/>
                <a:sym typeface="Now"/>
              </a:rPr>
              <a:t>Theo dõi lịch sử và trạng thái đơn hàng.</a:t>
            </a:r>
          </a:p>
          <a:p>
            <a:pPr algn="l" marL="483804" indent="-241902" lvl="1">
              <a:lnSpc>
                <a:spcPts val="3137"/>
              </a:lnSpc>
              <a:buFont typeface="Arial"/>
              <a:buChar char="•"/>
            </a:pPr>
            <a:r>
              <a:rPr lang="en-US" sz="2240">
                <a:solidFill>
                  <a:srgbClr val="000000"/>
                </a:solidFill>
                <a:latin typeface="Now"/>
                <a:ea typeface="Now"/>
                <a:cs typeface="Now"/>
                <a:sym typeface="Now"/>
              </a:rPr>
              <a:t>Đánh giá, xếp hạng sản phẩm.</a:t>
            </a:r>
          </a:p>
          <a:p>
            <a:pPr algn="l" marL="483804" indent="-241902" lvl="1">
              <a:lnSpc>
                <a:spcPts val="3137"/>
              </a:lnSpc>
              <a:buFont typeface="Arial"/>
              <a:buChar char="•"/>
            </a:pPr>
            <a:r>
              <a:rPr lang="en-US" sz="2240">
                <a:solidFill>
                  <a:srgbClr val="000000"/>
                </a:solidFill>
                <a:latin typeface="Now"/>
                <a:ea typeface="Now"/>
                <a:cs typeface="Now"/>
                <a:sym typeface="Now"/>
              </a:rPr>
              <a:t>Quản lý tài khoản cá nhân và địa chỉ giao hàng.</a:t>
            </a:r>
          </a:p>
          <a:p>
            <a:pPr algn="l">
              <a:lnSpc>
                <a:spcPts val="3137"/>
              </a:lnSpc>
            </a:pPr>
            <a:r>
              <a:rPr lang="en-US" sz="2240">
                <a:solidFill>
                  <a:srgbClr val="000000"/>
                </a:solidFill>
                <a:latin typeface="Now"/>
                <a:ea typeface="Now"/>
                <a:cs typeface="Now"/>
                <a:sym typeface="Now"/>
              </a:rPr>
              <a:t>      - Đối với quản trị viên, hệ thống cung cấp các chức năng chính sau:</a:t>
            </a:r>
          </a:p>
          <a:p>
            <a:pPr algn="l" marL="483804" indent="-241902" lvl="1">
              <a:lnSpc>
                <a:spcPts val="3137"/>
              </a:lnSpc>
              <a:buFont typeface="Arial"/>
              <a:buChar char="•"/>
            </a:pPr>
            <a:r>
              <a:rPr lang="en-US" sz="2240">
                <a:solidFill>
                  <a:srgbClr val="000000"/>
                </a:solidFill>
                <a:latin typeface="Now"/>
                <a:ea typeface="Now"/>
                <a:cs typeface="Now"/>
                <a:sym typeface="Now"/>
              </a:rPr>
              <a:t>Quản lý sản phẩm và danh mục (thêm, sửa, xóa).</a:t>
            </a:r>
          </a:p>
          <a:p>
            <a:pPr algn="l" marL="483804" indent="-241902" lvl="1">
              <a:lnSpc>
                <a:spcPts val="3137"/>
              </a:lnSpc>
              <a:buFont typeface="Arial"/>
              <a:buChar char="•"/>
            </a:pPr>
            <a:r>
              <a:rPr lang="en-US" sz="2240">
                <a:solidFill>
                  <a:srgbClr val="000000"/>
                </a:solidFill>
                <a:latin typeface="Now"/>
                <a:ea typeface="Now"/>
                <a:cs typeface="Now"/>
                <a:sym typeface="Now"/>
              </a:rPr>
              <a:t>Quản lý và cập nhật trạng thái đơn hàng.</a:t>
            </a:r>
          </a:p>
          <a:p>
            <a:pPr algn="l" marL="483804" indent="-241902" lvl="1">
              <a:lnSpc>
                <a:spcPts val="3137"/>
              </a:lnSpc>
              <a:buFont typeface="Arial"/>
              <a:buChar char="•"/>
            </a:pPr>
            <a:r>
              <a:rPr lang="en-US" sz="2240">
                <a:solidFill>
                  <a:srgbClr val="000000"/>
                </a:solidFill>
                <a:latin typeface="Now"/>
                <a:ea typeface="Now"/>
                <a:cs typeface="Now"/>
                <a:sym typeface="Now"/>
              </a:rPr>
              <a:t>Quản lý người dùng,đánh giá&amp; phản hồi, khuyến mãi</a:t>
            </a:r>
          </a:p>
          <a:p>
            <a:pPr algn="l" marL="483804" indent="-241902" lvl="1">
              <a:lnSpc>
                <a:spcPts val="3137"/>
              </a:lnSpc>
              <a:buFont typeface="Arial"/>
              <a:buChar char="•"/>
            </a:pPr>
            <a:r>
              <a:rPr lang="en-US" sz="2240">
                <a:solidFill>
                  <a:srgbClr val="000000"/>
                </a:solidFill>
                <a:latin typeface="Now"/>
                <a:ea typeface="Now"/>
                <a:cs typeface="Now"/>
                <a:sym typeface="Now"/>
              </a:rPr>
              <a:t>Thống kê cơ bản như doanh thu và sản phẩm bán chạy (ở mức mô phỏng).</a:t>
            </a:r>
          </a:p>
          <a:p>
            <a:pPr algn="l" marL="967609" indent="-322536" lvl="2">
              <a:lnSpc>
                <a:spcPts val="3137"/>
              </a:lnSpc>
              <a:buFont typeface="Arial"/>
              <a:buChar char="⚬"/>
            </a:pPr>
          </a:p>
          <a:p>
            <a:pPr algn="l">
              <a:lnSpc>
                <a:spcPts val="3137"/>
              </a:lnSpc>
              <a:spcBef>
                <a:spcPct val="0"/>
              </a:spcBef>
            </a:pP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22131"/>
            <a:chOff x="0" y="0"/>
            <a:chExt cx="4816593" cy="2692249"/>
          </a:xfrm>
        </p:grpSpPr>
        <p:sp>
          <p:nvSpPr>
            <p:cNvPr name="Freeform 3" id="3"/>
            <p:cNvSpPr/>
            <p:nvPr/>
          </p:nvSpPr>
          <p:spPr>
            <a:xfrm flipH="false" flipV="false" rot="0">
              <a:off x="0" y="0"/>
              <a:ext cx="4816592" cy="2692249"/>
            </a:xfrm>
            <a:custGeom>
              <a:avLst/>
              <a:gdLst/>
              <a:ahLst/>
              <a:cxnLst/>
              <a:rect r="r" b="b" t="t" l="l"/>
              <a:pathLst>
                <a:path h="2692249" w="4816592">
                  <a:moveTo>
                    <a:pt x="0" y="0"/>
                  </a:moveTo>
                  <a:lnTo>
                    <a:pt x="4816592" y="0"/>
                  </a:lnTo>
                  <a:lnTo>
                    <a:pt x="4816592" y="2692249"/>
                  </a:lnTo>
                  <a:lnTo>
                    <a:pt x="0" y="2692249"/>
                  </a:lnTo>
                  <a:close/>
                </a:path>
              </a:pathLst>
            </a:custGeom>
            <a:solidFill>
              <a:srgbClr val="EBE2D6"/>
            </a:solidFill>
          </p:spPr>
        </p:sp>
        <p:sp>
          <p:nvSpPr>
            <p:cNvPr name="TextBox 4" id="4"/>
            <p:cNvSpPr txBox="true"/>
            <p:nvPr/>
          </p:nvSpPr>
          <p:spPr>
            <a:xfrm>
              <a:off x="0" y="-47625"/>
              <a:ext cx="4816593" cy="2739874"/>
            </a:xfrm>
            <a:prstGeom prst="rect">
              <a:avLst/>
            </a:prstGeom>
          </p:spPr>
          <p:txBody>
            <a:bodyPr anchor="ctr" rtlCol="false" tIns="50800" lIns="50800" bIns="50800" rIns="50800"/>
            <a:lstStyle/>
            <a:p>
              <a:pPr algn="ctr">
                <a:lnSpc>
                  <a:spcPts val="3137"/>
                </a:lnSpc>
              </a:pPr>
            </a:p>
          </p:txBody>
        </p:sp>
      </p:grpSp>
      <p:grpSp>
        <p:nvGrpSpPr>
          <p:cNvPr name="Group 5" id="5"/>
          <p:cNvGrpSpPr/>
          <p:nvPr/>
        </p:nvGrpSpPr>
        <p:grpSpPr>
          <a:xfrm rot="0">
            <a:off x="16459350" y="-183070"/>
            <a:ext cx="799950" cy="1800189"/>
            <a:chOff x="0" y="0"/>
            <a:chExt cx="1066600" cy="2400253"/>
          </a:xfrm>
        </p:grpSpPr>
        <p:grpSp>
          <p:nvGrpSpPr>
            <p:cNvPr name="Group 6" id="6"/>
            <p:cNvGrpSpPr/>
            <p:nvPr/>
          </p:nvGrpSpPr>
          <p:grpSpPr>
            <a:xfrm rot="0">
              <a:off x="0" y="0"/>
              <a:ext cx="1066600" cy="2400253"/>
              <a:chOff x="0" y="0"/>
              <a:chExt cx="210686" cy="474124"/>
            </a:xfrm>
          </p:grpSpPr>
          <p:sp>
            <p:nvSpPr>
              <p:cNvPr name="Freeform 7" id="7"/>
              <p:cNvSpPr/>
              <p:nvPr/>
            </p:nvSpPr>
            <p:spPr>
              <a:xfrm flipH="false" flipV="false" rot="0">
                <a:off x="0" y="0"/>
                <a:ext cx="210686" cy="474124"/>
              </a:xfrm>
              <a:custGeom>
                <a:avLst/>
                <a:gdLst/>
                <a:ahLst/>
                <a:cxnLst/>
                <a:rect r="r" b="b" t="t" l="l"/>
                <a:pathLst>
                  <a:path h="474124" w="210686">
                    <a:moveTo>
                      <a:pt x="0" y="0"/>
                    </a:moveTo>
                    <a:lnTo>
                      <a:pt x="210686" y="0"/>
                    </a:lnTo>
                    <a:lnTo>
                      <a:pt x="210686" y="474124"/>
                    </a:lnTo>
                    <a:lnTo>
                      <a:pt x="0" y="474124"/>
                    </a:lnTo>
                    <a:close/>
                  </a:path>
                </a:pathLst>
              </a:custGeom>
              <a:solidFill>
                <a:srgbClr val="878B18"/>
              </a:solidFill>
            </p:spPr>
          </p:sp>
          <p:sp>
            <p:nvSpPr>
              <p:cNvPr name="TextBox 8" id="8"/>
              <p:cNvSpPr txBox="true"/>
              <p:nvPr/>
            </p:nvSpPr>
            <p:spPr>
              <a:xfrm>
                <a:off x="0" y="-47625"/>
                <a:ext cx="210686" cy="521749"/>
              </a:xfrm>
              <a:prstGeom prst="rect">
                <a:avLst/>
              </a:prstGeom>
            </p:spPr>
            <p:txBody>
              <a:bodyPr anchor="ctr" rtlCol="false" tIns="50800" lIns="50800" bIns="50800" rIns="50800"/>
              <a:lstStyle/>
              <a:p>
                <a:pPr algn="ctr">
                  <a:lnSpc>
                    <a:spcPts val="3137"/>
                  </a:lnSpc>
                </a:pPr>
              </a:p>
            </p:txBody>
          </p:sp>
        </p:grpSp>
        <p:sp>
          <p:nvSpPr>
            <p:cNvPr name="TextBox 9" id="9"/>
            <p:cNvSpPr txBox="true"/>
            <p:nvPr/>
          </p:nvSpPr>
          <p:spPr>
            <a:xfrm rot="0">
              <a:off x="0" y="1128703"/>
              <a:ext cx="1066600" cy="610261"/>
            </a:xfrm>
            <a:prstGeom prst="rect">
              <a:avLst/>
            </a:prstGeom>
          </p:spPr>
          <p:txBody>
            <a:bodyPr anchor="t" rtlCol="false" tIns="0" lIns="0" bIns="0" rIns="0">
              <a:spAutoFit/>
            </a:bodyPr>
            <a:lstStyle/>
            <a:p>
              <a:pPr algn="ctr">
                <a:lnSpc>
                  <a:spcPts val="3258"/>
                </a:lnSpc>
              </a:pPr>
              <a:r>
                <a:rPr lang="en-US" sz="3359" spc="-110">
                  <a:solidFill>
                    <a:srgbClr val="FFFFFF"/>
                  </a:solidFill>
                  <a:latin typeface="Roboto"/>
                  <a:ea typeface="Roboto"/>
                  <a:cs typeface="Roboto"/>
                  <a:sym typeface="Roboto"/>
                </a:rPr>
                <a:t>02</a:t>
              </a:r>
            </a:p>
          </p:txBody>
        </p:sp>
      </p:grpSp>
      <p:sp>
        <p:nvSpPr>
          <p:cNvPr name="Freeform 10" id="10"/>
          <p:cNvSpPr/>
          <p:nvPr/>
        </p:nvSpPr>
        <p:spPr>
          <a:xfrm flipH="false" flipV="false" rot="0">
            <a:off x="1083361" y="5783030"/>
            <a:ext cx="16175939" cy="2712847"/>
          </a:xfrm>
          <a:custGeom>
            <a:avLst/>
            <a:gdLst/>
            <a:ahLst/>
            <a:cxnLst/>
            <a:rect r="r" b="b" t="t" l="l"/>
            <a:pathLst>
              <a:path h="2712847" w="16175939">
                <a:moveTo>
                  <a:pt x="0" y="0"/>
                </a:moveTo>
                <a:lnTo>
                  <a:pt x="16175939" y="0"/>
                </a:lnTo>
                <a:lnTo>
                  <a:pt x="16175939" y="2712847"/>
                </a:lnTo>
                <a:lnTo>
                  <a:pt x="0" y="2712847"/>
                </a:lnTo>
                <a:lnTo>
                  <a:pt x="0" y="0"/>
                </a:lnTo>
                <a:close/>
              </a:path>
            </a:pathLst>
          </a:custGeom>
          <a:blipFill>
            <a:blip r:embed="rId3"/>
            <a:stretch>
              <a:fillRect l="0" t="-5472" r="0" b="-6328"/>
            </a:stretch>
          </a:blipFill>
        </p:spPr>
      </p:sp>
      <p:sp>
        <p:nvSpPr>
          <p:cNvPr name="TextBox 11" id="11"/>
          <p:cNvSpPr txBox="true"/>
          <p:nvPr/>
        </p:nvSpPr>
        <p:spPr>
          <a:xfrm rot="0">
            <a:off x="660843" y="164927"/>
            <a:ext cx="9191000" cy="1219522"/>
          </a:xfrm>
          <a:prstGeom prst="rect">
            <a:avLst/>
          </a:prstGeom>
        </p:spPr>
        <p:txBody>
          <a:bodyPr anchor="t" rtlCol="false" tIns="0" lIns="0" bIns="0" rIns="0">
            <a:spAutoFit/>
          </a:bodyPr>
          <a:lstStyle/>
          <a:p>
            <a:pPr algn="l">
              <a:lnSpc>
                <a:spcPts val="9957"/>
              </a:lnSpc>
            </a:pPr>
            <a:r>
              <a:rPr lang="en-US" sz="7112" spc="-234" b="true">
                <a:solidFill>
                  <a:srgbClr val="000000"/>
                </a:solidFill>
                <a:latin typeface="Roboto Bold"/>
                <a:ea typeface="Roboto Bold"/>
                <a:cs typeface="Roboto Bold"/>
                <a:sym typeface="Roboto Bold"/>
              </a:rPr>
              <a:t> IV. CƠ SỞ LÝ THUYẾT</a:t>
            </a:r>
          </a:p>
        </p:txBody>
      </p:sp>
      <p:sp>
        <p:nvSpPr>
          <p:cNvPr name="TextBox 12" id="12"/>
          <p:cNvSpPr txBox="true"/>
          <p:nvPr/>
        </p:nvSpPr>
        <p:spPr>
          <a:xfrm rot="0">
            <a:off x="660843" y="1569495"/>
            <a:ext cx="16598457" cy="3114907"/>
          </a:xfrm>
          <a:prstGeom prst="rect">
            <a:avLst/>
          </a:prstGeom>
        </p:spPr>
        <p:txBody>
          <a:bodyPr anchor="t" rtlCol="false" tIns="0" lIns="0" bIns="0" rIns="0">
            <a:spAutoFit/>
          </a:bodyPr>
          <a:lstStyle/>
          <a:p>
            <a:pPr algn="l" marL="483804" indent="-241902" lvl="1">
              <a:lnSpc>
                <a:spcPts val="3137"/>
              </a:lnSpc>
              <a:buFont typeface="Arial"/>
              <a:buChar char="•"/>
            </a:pPr>
            <a:r>
              <a:rPr lang="en-US" sz="2240">
                <a:solidFill>
                  <a:srgbClr val="000000"/>
                </a:solidFill>
                <a:latin typeface="Now"/>
                <a:ea typeface="Now"/>
                <a:cs typeface="Now"/>
                <a:sym typeface="Now"/>
              </a:rPr>
              <a:t>Hệ</a:t>
            </a:r>
            <a:r>
              <a:rPr lang="en-US" sz="2240">
                <a:solidFill>
                  <a:srgbClr val="000000"/>
                </a:solidFill>
                <a:latin typeface="Now"/>
                <a:ea typeface="Now"/>
                <a:cs typeface="Now"/>
                <a:sym typeface="Now"/>
              </a:rPr>
              <a:t> </a:t>
            </a:r>
            <a:r>
              <a:rPr lang="en-US" sz="2240">
                <a:solidFill>
                  <a:srgbClr val="000000"/>
                </a:solidFill>
                <a:latin typeface="Now"/>
                <a:ea typeface="Now"/>
                <a:cs typeface="Now"/>
                <a:sym typeface="Now"/>
              </a:rPr>
              <a:t>thống FreshFarm được xây dựng theo kiến trúc Client – Server, trong đó Frontend sử dụng Next.js (App Router) kết hợp React để phát triển giao diện theo mô hình component và định tuyến theo</a:t>
            </a:r>
            <a:r>
              <a:rPr lang="en-US" sz="2240">
                <a:solidFill>
                  <a:srgbClr val="000000"/>
                </a:solidFill>
                <a:latin typeface="Now"/>
                <a:ea typeface="Now"/>
                <a:cs typeface="Now"/>
                <a:sym typeface="Now"/>
              </a:rPr>
              <a:t> cấu trúc t</a:t>
            </a:r>
            <a:r>
              <a:rPr lang="en-US" sz="2240">
                <a:solidFill>
                  <a:srgbClr val="000000"/>
                </a:solidFill>
                <a:latin typeface="Now"/>
                <a:ea typeface="Now"/>
                <a:cs typeface="Now"/>
                <a:sym typeface="Now"/>
              </a:rPr>
              <a:t>hư mục. Giao diện được thiết kế bằng Tailwind CSS và shadcn/ui, đảm bảo tính responsive và dễ mở rộng. Frontend có nhiệm vụ hiển thị dữ liệu, tiếp nhận thao</a:t>
            </a:r>
            <a:r>
              <a:rPr lang="en-US" sz="2240">
                <a:solidFill>
                  <a:srgbClr val="000000"/>
                </a:solidFill>
                <a:latin typeface="Now"/>
                <a:ea typeface="Now"/>
                <a:cs typeface="Now"/>
                <a:sym typeface="Now"/>
              </a:rPr>
              <a:t> tá</a:t>
            </a:r>
            <a:r>
              <a:rPr lang="en-US" sz="2240">
                <a:solidFill>
                  <a:srgbClr val="000000"/>
                </a:solidFill>
                <a:latin typeface="Now"/>
                <a:ea typeface="Now"/>
                <a:cs typeface="Now"/>
                <a:sym typeface="Now"/>
              </a:rPr>
              <a:t>c người dùng và gửi yêu cầu đến backend thông qua API.</a:t>
            </a:r>
          </a:p>
          <a:p>
            <a:pPr algn="l">
              <a:lnSpc>
                <a:spcPts val="3137"/>
              </a:lnSpc>
            </a:pPr>
          </a:p>
          <a:p>
            <a:pPr algn="l" marL="483804" indent="-241902" lvl="1">
              <a:lnSpc>
                <a:spcPts val="3137"/>
              </a:lnSpc>
              <a:buFont typeface="Arial"/>
              <a:buChar char="•"/>
            </a:pPr>
            <a:r>
              <a:rPr lang="en-US" sz="2240">
                <a:solidFill>
                  <a:srgbClr val="000000"/>
                </a:solidFill>
                <a:latin typeface="Now"/>
                <a:ea typeface="Now"/>
                <a:cs typeface="Now"/>
                <a:sym typeface="Now"/>
              </a:rPr>
              <a:t>Backend được triển khai bằng Next.js API Routes trên nền Node.js, xây dựng các API theo chuẩn REST, xử lý logic nghiệp vụ, xác thực – phân quyền người dùng và kết nối cơ sở dữ liệu MongoDB thông qua Prisma ORM.</a:t>
            </a:r>
          </a:p>
          <a:p>
            <a:pPr algn="l">
              <a:lnSpc>
                <a:spcPts val="3137"/>
              </a:lnSpc>
              <a:spcBef>
                <a:spcPct val="0"/>
              </a:spcBef>
            </a:pPr>
          </a:p>
        </p:txBody>
      </p:sp>
      <p:sp>
        <p:nvSpPr>
          <p:cNvPr name="TextBox 13" id="13"/>
          <p:cNvSpPr txBox="true"/>
          <p:nvPr/>
        </p:nvSpPr>
        <p:spPr>
          <a:xfrm rot="0">
            <a:off x="989078" y="9210675"/>
            <a:ext cx="188565" cy="381232"/>
          </a:xfrm>
          <a:prstGeom prst="rect">
            <a:avLst/>
          </a:prstGeom>
        </p:spPr>
        <p:txBody>
          <a:bodyPr anchor="t" rtlCol="false" tIns="0" lIns="0" bIns="0" rIns="0">
            <a:spAutoFit/>
          </a:bodyPr>
          <a:lstStyle/>
          <a:p>
            <a:pPr algn="ctr">
              <a:lnSpc>
                <a:spcPts val="3137"/>
              </a:lnSpc>
              <a:spcBef>
                <a:spcPct val="0"/>
              </a:spcBef>
            </a:pPr>
            <a:r>
              <a:rPr lang="en-US" sz="2240" u="sng">
                <a:solidFill>
                  <a:srgbClr val="000000"/>
                </a:solidFill>
                <a:latin typeface="Now"/>
                <a:ea typeface="Now"/>
                <a:cs typeface="Now"/>
                <a:sym typeface="Now"/>
              </a:rPr>
              <a:t>9</a:t>
            </a:r>
          </a:p>
        </p:txBody>
      </p:sp>
      <p:sp>
        <p:nvSpPr>
          <p:cNvPr name="TextBox 14" id="14"/>
          <p:cNvSpPr txBox="true"/>
          <p:nvPr/>
        </p:nvSpPr>
        <p:spPr>
          <a:xfrm rot="0">
            <a:off x="555317" y="4962409"/>
            <a:ext cx="7169348" cy="771757"/>
          </a:xfrm>
          <a:prstGeom prst="rect">
            <a:avLst/>
          </a:prstGeom>
        </p:spPr>
        <p:txBody>
          <a:bodyPr anchor="t" rtlCol="false" tIns="0" lIns="0" bIns="0" rIns="0">
            <a:spAutoFit/>
          </a:bodyPr>
          <a:lstStyle/>
          <a:p>
            <a:pPr algn="ctr">
              <a:lnSpc>
                <a:spcPts val="3137"/>
              </a:lnSpc>
              <a:spcBef>
                <a:spcPct val="0"/>
              </a:spcBef>
            </a:pPr>
            <a:r>
              <a:rPr lang="en-US" sz="2240">
                <a:solidFill>
                  <a:srgbClr val="000000"/>
                </a:solidFill>
                <a:latin typeface="Now"/>
                <a:ea typeface="Now"/>
                <a:cs typeface="Now"/>
                <a:sym typeface="Now"/>
              </a:rPr>
              <a:t>       Quy trình xử lý yêu cầu tổng quát của hệ thống:</a:t>
            </a:r>
          </a:p>
          <a:p>
            <a:pPr algn="ctr">
              <a:lnSpc>
                <a:spcPts val="3137"/>
              </a:lnSpc>
              <a:spcBef>
                <a:spcPct val="0"/>
              </a:spcBef>
            </a:pP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DAGrFcugvt8</dc:identifier>
  <dcterms:modified xsi:type="dcterms:W3CDTF">2011-08-01T06:04:30Z</dcterms:modified>
  <cp:revision>1</cp:revision>
  <dc:title>Présentation Rapport Annuel Entreprise Professionnel Moderne Minimaliste Blanc Beige Vert</dc:title>
</cp:coreProperties>
</file>